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256" r:id="rId2"/>
    <p:sldId id="257" r:id="rId3"/>
    <p:sldId id="272" r:id="rId4"/>
    <p:sldId id="273" r:id="rId5"/>
    <p:sldId id="263" r:id="rId6"/>
    <p:sldId id="275" r:id="rId7"/>
    <p:sldId id="274" r:id="rId8"/>
    <p:sldId id="267" r:id="rId9"/>
    <p:sldId id="261" r:id="rId10"/>
    <p:sldId id="276" r:id="rId11"/>
    <p:sldId id="280" r:id="rId12"/>
    <p:sldId id="278" r:id="rId13"/>
    <p:sldId id="269" r:id="rId14"/>
    <p:sldId id="264" r:id="rId15"/>
    <p:sldId id="265" r:id="rId16"/>
    <p:sldId id="270" r:id="rId17"/>
    <p:sldId id="266" r:id="rId18"/>
    <p:sldId id="271" r:id="rId19"/>
    <p:sldId id="268" r:id="rId20"/>
    <p:sldId id="262" r:id="rId21"/>
    <p:sldId id="283" r:id="rId22"/>
    <p:sldId id="279"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C0671"/>
    <a:srgbClr val="360E79"/>
    <a:srgbClr val="E4D9FF"/>
    <a:srgbClr val="D4FFFF"/>
    <a:srgbClr val="FFFE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11" d="100"/>
          <a:sy n="111" d="100"/>
        </p:scale>
        <p:origin x="-80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notesMaster" Target="notesMasters/notes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42C5EF-C1CE-C742-AEE0-CC8B17AA222C}" type="datetimeFigureOut">
              <a:rPr lang="en-US" smtClean="0"/>
              <a:pPr/>
              <a:t>12/21/09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533CF-A7A3-094E-AC7F-A047561AF7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B533CF-A7A3-094E-AC7F-A047561AF79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ACAED8-A30F-3640-92B5-C72BDB3F03C6}" type="datetimeFigureOut">
              <a:rPr lang="en-US" smtClean="0"/>
              <a:pPr/>
              <a:t>12/21/09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CAED8-A30F-3640-92B5-C72BDB3F03C6}" type="datetimeFigureOut">
              <a:rPr lang="en-US" smtClean="0"/>
              <a:pPr/>
              <a:t>12/21/09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CAED8-A30F-3640-92B5-C72BDB3F03C6}" type="datetimeFigureOut">
              <a:rPr lang="en-US" smtClean="0"/>
              <a:pPr/>
              <a:t>12/21/09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CAED8-A30F-3640-92B5-C72BDB3F03C6}" type="datetimeFigureOut">
              <a:rPr lang="en-US" smtClean="0"/>
              <a:pPr/>
              <a:t>12/21/09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CAED8-A30F-3640-92B5-C72BDB3F03C6}" type="datetimeFigureOut">
              <a:rPr lang="en-US" smtClean="0"/>
              <a:pPr/>
              <a:t>12/21/09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ACAED8-A30F-3640-92B5-C72BDB3F03C6}" type="datetimeFigureOut">
              <a:rPr lang="en-US" smtClean="0"/>
              <a:pPr/>
              <a:t>12/21/09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ACAED8-A30F-3640-92B5-C72BDB3F03C6}" type="datetimeFigureOut">
              <a:rPr lang="en-US" smtClean="0"/>
              <a:pPr/>
              <a:t>12/21/09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CAED8-A30F-3640-92B5-C72BDB3F03C6}" type="datetimeFigureOut">
              <a:rPr lang="en-US" smtClean="0"/>
              <a:pPr/>
              <a:t>12/21/09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CAED8-A30F-3640-92B5-C72BDB3F03C6}" type="datetimeFigureOut">
              <a:rPr lang="en-US" smtClean="0"/>
              <a:pPr/>
              <a:t>12/21/09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CAED8-A30F-3640-92B5-C72BDB3F03C6}" type="datetimeFigureOut">
              <a:rPr lang="en-US" smtClean="0"/>
              <a:pPr/>
              <a:t>12/21/09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CAED8-A30F-3640-92B5-C72BDB3F03C6}" type="datetimeFigureOut">
              <a:rPr lang="en-US" smtClean="0"/>
              <a:pPr/>
              <a:t>12/21/09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8A628-EEAA-144C-B35A-87A1F453CE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FFED3"/>
            </a:gs>
            <a:gs pos="100000">
              <a:srgbClr val="D4FFFF"/>
            </a:gs>
            <a:gs pos="48000">
              <a:srgbClr val="E4D9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CAED8-A30F-3640-92B5-C72BDB3F03C6}" type="datetimeFigureOut">
              <a:rPr lang="en-US" smtClean="0"/>
              <a:pPr/>
              <a:t>12/21/09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8A628-EEAA-144C-B35A-87A1F453CE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1.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Futura"/>
                <a:cs typeface="Futura"/>
              </a:rPr>
              <a:t>On the Tilt of Gaseous and Stellar Disks Around the Galactic Black Hole</a:t>
            </a:r>
          </a:p>
        </p:txBody>
      </p:sp>
      <p:sp>
        <p:nvSpPr>
          <p:cNvPr id="3" name="Subtitle 2"/>
          <p:cNvSpPr>
            <a:spLocks noGrp="1"/>
          </p:cNvSpPr>
          <p:nvPr>
            <p:ph type="subTitle" idx="1"/>
          </p:nvPr>
        </p:nvSpPr>
        <p:spPr>
          <a:xfrm>
            <a:off x="1371600" y="4572000"/>
            <a:ext cx="6400800" cy="1219200"/>
          </a:xfrm>
        </p:spPr>
        <p:txBody>
          <a:bodyPr>
            <a:normAutofit/>
          </a:bodyPr>
          <a:lstStyle/>
          <a:p>
            <a:r>
              <a:rPr lang="en-US" sz="2800" dirty="0" smtClean="0">
                <a:solidFill>
                  <a:schemeClr val="bg1">
                    <a:lumMod val="50000"/>
                  </a:schemeClr>
                </a:solidFill>
                <a:latin typeface="Stone Sans ITC TT-Semi"/>
                <a:cs typeface="Stone Sans ITC TT-Semi"/>
              </a:rPr>
              <a:t>Mark Morris</a:t>
            </a:r>
            <a:br>
              <a:rPr lang="en-US" sz="2800" dirty="0" smtClean="0">
                <a:solidFill>
                  <a:schemeClr val="bg1">
                    <a:lumMod val="50000"/>
                  </a:schemeClr>
                </a:solidFill>
                <a:latin typeface="Stone Sans ITC TT-Semi"/>
                <a:cs typeface="Stone Sans ITC TT-Semi"/>
              </a:rPr>
            </a:br>
            <a:r>
              <a:rPr lang="en-US" sz="2800" dirty="0" smtClean="0">
                <a:solidFill>
                  <a:schemeClr val="bg1">
                    <a:lumMod val="50000"/>
                  </a:schemeClr>
                </a:solidFill>
                <a:latin typeface="Stone Sans ITC TT-Semi"/>
                <a:cs typeface="Stone Sans ITC TT-Semi"/>
              </a:rPr>
              <a:t>UCLA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066800" y="745629"/>
            <a:ext cx="7091697" cy="1692771"/>
          </a:xfrm>
          <a:prstGeom prst="rect">
            <a:avLst/>
          </a:prstGeom>
          <a:noFill/>
        </p:spPr>
        <p:txBody>
          <a:bodyPr wrap="none" rtlCol="0">
            <a:spAutoFit/>
          </a:bodyPr>
          <a:lstStyle/>
          <a:p>
            <a:r>
              <a:rPr lang="en-US" sz="2000" dirty="0" smtClean="0">
                <a:latin typeface="Optima"/>
                <a:cs typeface="Optima"/>
              </a:rPr>
              <a:t>BUT, how do clouds achieve zero angular momentum?</a:t>
            </a:r>
          </a:p>
          <a:p>
            <a:endParaRPr lang="en-US" sz="2000" dirty="0" smtClean="0">
              <a:latin typeface="Optima"/>
              <a:cs typeface="Optima"/>
            </a:endParaRPr>
          </a:p>
          <a:p>
            <a:r>
              <a:rPr lang="en-US" sz="2000" dirty="0" smtClean="0">
                <a:latin typeface="Optima"/>
                <a:cs typeface="Optima"/>
              </a:rPr>
              <a:t>This resonates with the classical question of how to feed </a:t>
            </a:r>
            <a:r>
              <a:rPr lang="en-US" sz="2000" dirty="0" err="1" smtClean="0">
                <a:latin typeface="Optima"/>
                <a:cs typeface="Optima"/>
              </a:rPr>
              <a:t>AGNs</a:t>
            </a:r>
            <a:endParaRPr lang="en-US" sz="2000" dirty="0" smtClean="0">
              <a:latin typeface="Optima"/>
              <a:cs typeface="Optima"/>
            </a:endParaRPr>
          </a:p>
          <a:p>
            <a:endParaRPr lang="en-US" sz="2000" dirty="0" smtClean="0">
              <a:latin typeface="Optima"/>
              <a:cs typeface="Optima"/>
            </a:endParaRPr>
          </a:p>
          <a:p>
            <a:r>
              <a:rPr lang="en-US" sz="2400" dirty="0" smtClean="0">
                <a:latin typeface="Optima"/>
                <a:cs typeface="Optima"/>
              </a:rPr>
              <a:t>In fact, this is very difficult !</a:t>
            </a:r>
            <a:endParaRPr lang="en-US" sz="2400" dirty="0">
              <a:latin typeface="Optima"/>
              <a:cs typeface="Optima"/>
            </a:endParaRPr>
          </a:p>
        </p:txBody>
      </p:sp>
      <p:sp>
        <p:nvSpPr>
          <p:cNvPr id="3" name="TextBox 2"/>
          <p:cNvSpPr txBox="1"/>
          <p:nvPr/>
        </p:nvSpPr>
        <p:spPr>
          <a:xfrm>
            <a:off x="762000" y="2928877"/>
            <a:ext cx="8020144" cy="2862323"/>
          </a:xfrm>
          <a:prstGeom prst="rect">
            <a:avLst/>
          </a:prstGeom>
          <a:noFill/>
        </p:spPr>
        <p:txBody>
          <a:bodyPr wrap="none" rtlCol="0">
            <a:spAutoFit/>
          </a:bodyPr>
          <a:lstStyle/>
          <a:p>
            <a:pPr>
              <a:buClr>
                <a:srgbClr val="FFFF00"/>
              </a:buClr>
              <a:buSzPct val="160000"/>
              <a:buFont typeface="Wingdings" charset="2"/>
              <a:buChar char="§"/>
            </a:pPr>
            <a:r>
              <a:rPr lang="en-US" dirty="0" smtClean="0">
                <a:latin typeface="Optima"/>
                <a:cs typeface="Optima"/>
              </a:rPr>
              <a:t> In a galaxy having </a:t>
            </a:r>
            <a:r>
              <a:rPr lang="en-US" dirty="0" err="1" smtClean="0">
                <a:latin typeface="Optima"/>
                <a:cs typeface="Optima"/>
              </a:rPr>
              <a:t>m</a:t>
            </a:r>
            <a:r>
              <a:rPr lang="en-US" dirty="0" smtClean="0">
                <a:latin typeface="Optima"/>
                <a:cs typeface="Optima"/>
              </a:rPr>
              <a:t>=2 symmetry [ </a:t>
            </a:r>
            <a:r>
              <a:rPr lang="en-US" dirty="0" err="1" smtClean="0">
                <a:latin typeface="Symbol" charset="2"/>
                <a:cs typeface="Symbol" charset="2"/>
              </a:rPr>
              <a:t>r</a:t>
            </a:r>
            <a:r>
              <a:rPr lang="en-US" dirty="0" err="1" smtClean="0">
                <a:latin typeface="Optima"/>
                <a:cs typeface="Optima"/>
              </a:rPr>
              <a:t>(r,</a:t>
            </a:r>
            <a:r>
              <a:rPr lang="en-US" dirty="0" err="1" smtClean="0">
                <a:latin typeface="Symbol" charset="2"/>
                <a:cs typeface="Symbol" charset="2"/>
              </a:rPr>
              <a:t>f</a:t>
            </a:r>
            <a:r>
              <a:rPr lang="en-US" dirty="0" smtClean="0">
                <a:latin typeface="Optima"/>
                <a:cs typeface="Optima"/>
              </a:rPr>
              <a:t>) ~ </a:t>
            </a:r>
            <a:r>
              <a:rPr lang="en-US" dirty="0" err="1" smtClean="0">
                <a:latin typeface="Optima"/>
                <a:cs typeface="Optima"/>
              </a:rPr>
              <a:t>f(r</a:t>
            </a:r>
            <a:r>
              <a:rPr lang="en-US" dirty="0" smtClean="0">
                <a:latin typeface="Optima"/>
                <a:cs typeface="Optima"/>
              </a:rPr>
              <a:t>) </a:t>
            </a:r>
            <a:r>
              <a:rPr lang="en-US" dirty="0" err="1" smtClean="0">
                <a:latin typeface="Optima"/>
                <a:cs typeface="Optima"/>
              </a:rPr>
              <a:t>e</a:t>
            </a:r>
            <a:r>
              <a:rPr lang="en-US" baseline="30000" dirty="0" err="1" smtClean="0">
                <a:latin typeface="Optima"/>
                <a:cs typeface="Optima"/>
              </a:rPr>
              <a:t>im</a:t>
            </a:r>
            <a:r>
              <a:rPr lang="en-US" baseline="30000" dirty="0" err="1" smtClean="0">
                <a:latin typeface="Symbol" charset="2"/>
                <a:cs typeface="Symbol" charset="2"/>
              </a:rPr>
              <a:t>f</a:t>
            </a:r>
            <a:r>
              <a:rPr lang="en-US" dirty="0" smtClean="0">
                <a:latin typeface="Optima"/>
                <a:cs typeface="Optima"/>
              </a:rPr>
              <a:t> ], radial orbits are </a:t>
            </a:r>
            <a:br>
              <a:rPr lang="en-US" dirty="0" smtClean="0">
                <a:latin typeface="Optima"/>
                <a:cs typeface="Optima"/>
              </a:rPr>
            </a:br>
            <a:r>
              <a:rPr lang="en-US" dirty="0" smtClean="0">
                <a:latin typeface="Optima"/>
                <a:cs typeface="Optima"/>
              </a:rPr>
              <a:t>    very unlikely for dense clouds massive enough to account for the central </a:t>
            </a:r>
            <a:br>
              <a:rPr lang="en-US" dirty="0" smtClean="0">
                <a:latin typeface="Optima"/>
                <a:cs typeface="Optima"/>
              </a:rPr>
            </a:br>
            <a:r>
              <a:rPr lang="en-US" dirty="0" smtClean="0">
                <a:latin typeface="Optima"/>
                <a:cs typeface="Optima"/>
              </a:rPr>
              <a:t>    stellar cluster of young stars</a:t>
            </a:r>
          </a:p>
          <a:p>
            <a:pPr>
              <a:buClr>
                <a:srgbClr val="FFFF00"/>
              </a:buClr>
              <a:buSzPct val="160000"/>
              <a:buFont typeface="Wingdings" charset="2"/>
              <a:buChar char="§"/>
            </a:pPr>
            <a:endParaRPr lang="en-US" dirty="0" smtClean="0">
              <a:latin typeface="Optima"/>
              <a:cs typeface="Optima"/>
            </a:endParaRPr>
          </a:p>
          <a:p>
            <a:pPr>
              <a:buClr>
                <a:srgbClr val="FFFF00"/>
              </a:buClr>
              <a:buSzPct val="160000"/>
              <a:buFont typeface="Wingdings" charset="2"/>
              <a:buChar char="§"/>
            </a:pPr>
            <a:r>
              <a:rPr lang="en-US" dirty="0" smtClean="0">
                <a:latin typeface="Optima"/>
                <a:cs typeface="Optima"/>
              </a:rPr>
              <a:t> Such clouds are constrained by their history to orbit in the Galactic gas layer, </a:t>
            </a:r>
            <a:br>
              <a:rPr lang="en-US" dirty="0" smtClean="0">
                <a:latin typeface="Optima"/>
                <a:cs typeface="Optima"/>
              </a:rPr>
            </a:br>
            <a:r>
              <a:rPr lang="en-US" dirty="0" smtClean="0">
                <a:latin typeface="Optima"/>
                <a:cs typeface="Optima"/>
              </a:rPr>
              <a:t>    largely following streamlines in the Central Molecular Zone as they </a:t>
            </a:r>
            <a:br>
              <a:rPr lang="en-US" dirty="0" smtClean="0">
                <a:latin typeface="Optima"/>
                <a:cs typeface="Optima"/>
              </a:rPr>
            </a:br>
            <a:r>
              <a:rPr lang="en-US" dirty="0" smtClean="0">
                <a:latin typeface="Optima"/>
                <a:cs typeface="Optima"/>
              </a:rPr>
              <a:t>    migrate toward the GBH under the action of dynamical friction.</a:t>
            </a:r>
          </a:p>
          <a:p>
            <a:pPr>
              <a:buClr>
                <a:srgbClr val="FFFF00"/>
              </a:buClr>
              <a:buSzPct val="160000"/>
              <a:buFont typeface="Wingdings" charset="2"/>
              <a:buChar char="§"/>
            </a:pPr>
            <a:endParaRPr lang="en-US" dirty="0" smtClean="0">
              <a:latin typeface="Optima"/>
              <a:cs typeface="Optima"/>
            </a:endParaRPr>
          </a:p>
          <a:p>
            <a:pPr>
              <a:buClr>
                <a:srgbClr val="FFFF00"/>
              </a:buClr>
              <a:buSzPct val="160000"/>
              <a:buFont typeface="Wingdings" charset="2"/>
              <a:buChar char="§"/>
            </a:pPr>
            <a:r>
              <a:rPr lang="en-US" dirty="0" smtClean="0">
                <a:latin typeface="Optima"/>
                <a:cs typeface="Optima"/>
              </a:rPr>
              <a:t> Encounters with other massive clouds that might be capable of placing a </a:t>
            </a:r>
            <a:br>
              <a:rPr lang="en-US" dirty="0" smtClean="0">
                <a:latin typeface="Optima"/>
                <a:cs typeface="Optima"/>
              </a:rPr>
            </a:br>
            <a:r>
              <a:rPr lang="en-US" dirty="0" smtClean="0">
                <a:latin typeface="Optima"/>
                <a:cs typeface="Optima"/>
              </a:rPr>
              <a:t>    cloud on a near-radial orbit are more likely to lead to cloud mergers</a:t>
            </a:r>
            <a:r>
              <a:rPr lang="en-US" dirty="0" smtClean="0"/>
              <a:t>. </a:t>
            </a:r>
            <a:endParaRPr lang="en-US" dirty="0">
              <a:latin typeface="Optima"/>
              <a:cs typeface="Optim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 y="228600"/>
            <a:ext cx="4889273" cy="1015663"/>
          </a:xfrm>
          <a:prstGeom prst="rect">
            <a:avLst/>
          </a:prstGeom>
          <a:noFill/>
        </p:spPr>
        <p:txBody>
          <a:bodyPr wrap="none" rtlCol="0">
            <a:spAutoFit/>
          </a:bodyPr>
          <a:lstStyle/>
          <a:p>
            <a:r>
              <a:rPr lang="en-US" sz="2000" dirty="0" smtClean="0">
                <a:latin typeface="Optima"/>
                <a:cs typeface="Optima"/>
              </a:rPr>
              <a:t>There is one near-zero angular momentum </a:t>
            </a:r>
            <a:br>
              <a:rPr lang="en-US" sz="2000" dirty="0" smtClean="0">
                <a:latin typeface="Optima"/>
                <a:cs typeface="Optima"/>
              </a:rPr>
            </a:br>
            <a:r>
              <a:rPr lang="en-US" sz="2000" dirty="0" smtClean="0">
                <a:latin typeface="Optima"/>
                <a:cs typeface="Optima"/>
              </a:rPr>
              <a:t>feature that one can point to in the </a:t>
            </a:r>
            <a:br>
              <a:rPr lang="en-US" sz="2000" dirty="0" smtClean="0">
                <a:latin typeface="Optima"/>
                <a:cs typeface="Optima"/>
              </a:rPr>
            </a:br>
            <a:r>
              <a:rPr lang="en-US" sz="2000" dirty="0" smtClean="0">
                <a:latin typeface="Optima"/>
                <a:cs typeface="Optima"/>
              </a:rPr>
              <a:t>Galactic center – the Northern Arm</a:t>
            </a:r>
            <a:endParaRPr lang="en-US" sz="2000" dirty="0">
              <a:latin typeface="Optima"/>
              <a:cs typeface="Optima"/>
            </a:endParaRPr>
          </a:p>
        </p:txBody>
      </p:sp>
      <p:sp>
        <p:nvSpPr>
          <p:cNvPr id="3" name="TextBox 2"/>
          <p:cNvSpPr txBox="1"/>
          <p:nvPr/>
        </p:nvSpPr>
        <p:spPr>
          <a:xfrm>
            <a:off x="374288" y="5613737"/>
            <a:ext cx="4502512" cy="1015663"/>
          </a:xfrm>
          <a:prstGeom prst="rect">
            <a:avLst/>
          </a:prstGeom>
          <a:noFill/>
        </p:spPr>
        <p:txBody>
          <a:bodyPr wrap="none" rtlCol="0">
            <a:spAutoFit/>
          </a:bodyPr>
          <a:lstStyle/>
          <a:p>
            <a:r>
              <a:rPr lang="en-US" sz="2000" dirty="0" smtClean="0">
                <a:latin typeface="Optima"/>
                <a:cs typeface="Optima"/>
              </a:rPr>
              <a:t>But its mass is two orders of magnitude </a:t>
            </a:r>
            <a:br>
              <a:rPr lang="en-US" sz="2000" dirty="0" smtClean="0">
                <a:latin typeface="Optima"/>
                <a:cs typeface="Optima"/>
              </a:rPr>
            </a:br>
            <a:r>
              <a:rPr lang="en-US" sz="2000" dirty="0" smtClean="0">
                <a:latin typeface="Optima"/>
                <a:cs typeface="Optima"/>
              </a:rPr>
              <a:t>too small to account for something like </a:t>
            </a:r>
            <a:br>
              <a:rPr lang="en-US" sz="2000" dirty="0" smtClean="0">
                <a:latin typeface="Optima"/>
                <a:cs typeface="Optima"/>
              </a:rPr>
            </a:br>
            <a:r>
              <a:rPr lang="en-US" sz="2000" dirty="0" smtClean="0">
                <a:latin typeface="Optima"/>
                <a:cs typeface="Optima"/>
              </a:rPr>
              <a:t>the central cluster of young stars.  </a:t>
            </a:r>
            <a:endParaRPr lang="en-US" sz="2000" dirty="0">
              <a:latin typeface="Optima"/>
              <a:cs typeface="Optima"/>
            </a:endParaRPr>
          </a:p>
        </p:txBody>
      </p:sp>
      <p:pic>
        <p:nvPicPr>
          <p:cNvPr id="4" name="Picture 3"/>
          <p:cNvPicPr>
            <a:picLocks noChangeAspect="1"/>
          </p:cNvPicPr>
          <p:nvPr/>
        </p:nvPicPr>
        <p:blipFill>
          <a:blip r:embed="rId2"/>
          <a:stretch>
            <a:fillRect/>
          </a:stretch>
        </p:blipFill>
        <p:spPr>
          <a:xfrm>
            <a:off x="0" y="1295400"/>
            <a:ext cx="4908814" cy="4343400"/>
          </a:xfrm>
          <a:prstGeom prst="rect">
            <a:avLst/>
          </a:prstGeom>
        </p:spPr>
      </p:pic>
      <p:pic>
        <p:nvPicPr>
          <p:cNvPr id="5" name="Picture 4" descr="SgrAWest.jpg"/>
          <p:cNvPicPr>
            <a:picLocks noChangeAspect="1"/>
          </p:cNvPicPr>
          <p:nvPr/>
        </p:nvPicPr>
        <p:blipFill>
          <a:blip r:embed="rId3"/>
          <a:stretch>
            <a:fillRect/>
          </a:stretch>
        </p:blipFill>
        <p:spPr>
          <a:xfrm rot="5400000">
            <a:off x="3711203" y="1346573"/>
            <a:ext cx="6524624" cy="4193430"/>
          </a:xfrm>
          <a:prstGeom prst="rect">
            <a:avLst/>
          </a:prstGeom>
        </p:spPr>
      </p:pic>
      <p:sp>
        <p:nvSpPr>
          <p:cNvPr id="6" name="TextBox 5"/>
          <p:cNvSpPr txBox="1"/>
          <p:nvPr/>
        </p:nvSpPr>
        <p:spPr>
          <a:xfrm>
            <a:off x="2057400" y="5029200"/>
            <a:ext cx="2787943" cy="338554"/>
          </a:xfrm>
          <a:prstGeom prst="rect">
            <a:avLst/>
          </a:prstGeom>
          <a:noFill/>
        </p:spPr>
        <p:txBody>
          <a:bodyPr wrap="none" rtlCol="0">
            <a:spAutoFit/>
          </a:bodyPr>
          <a:lstStyle/>
          <a:p>
            <a:r>
              <a:rPr lang="en-US" sz="1600" dirty="0" smtClean="0">
                <a:solidFill>
                  <a:srgbClr val="FFFFFF"/>
                </a:solidFill>
                <a:latin typeface="Optima"/>
                <a:cs typeface="Optima"/>
              </a:rPr>
              <a:t>Zhao et al 2009 – 1.3cm VLA</a:t>
            </a:r>
            <a:endParaRPr lang="en-US" sz="1600" dirty="0">
              <a:solidFill>
                <a:srgbClr val="FFFFFF"/>
              </a:solidFill>
              <a:latin typeface="Optima"/>
              <a:cs typeface="Optima"/>
            </a:endParaRPr>
          </a:p>
        </p:txBody>
      </p:sp>
      <p:sp>
        <p:nvSpPr>
          <p:cNvPr id="7" name="TextBox 6"/>
          <p:cNvSpPr txBox="1"/>
          <p:nvPr/>
        </p:nvSpPr>
        <p:spPr>
          <a:xfrm>
            <a:off x="6191449" y="6324600"/>
            <a:ext cx="2800151" cy="338554"/>
          </a:xfrm>
          <a:prstGeom prst="rect">
            <a:avLst/>
          </a:prstGeom>
          <a:noFill/>
        </p:spPr>
        <p:txBody>
          <a:bodyPr wrap="none" rtlCol="0">
            <a:spAutoFit/>
          </a:bodyPr>
          <a:lstStyle/>
          <a:p>
            <a:r>
              <a:rPr lang="en-US" sz="1600" dirty="0" smtClean="0">
                <a:solidFill>
                  <a:srgbClr val="FFFFFF"/>
                </a:solidFill>
                <a:latin typeface="Optima"/>
                <a:cs typeface="Optima"/>
              </a:rPr>
              <a:t>Wang et al. 2009 – </a:t>
            </a:r>
            <a:r>
              <a:rPr lang="en-US" sz="1600" dirty="0" err="1" smtClean="0">
                <a:solidFill>
                  <a:srgbClr val="FFFFFF"/>
                </a:solidFill>
                <a:latin typeface="Optima"/>
                <a:cs typeface="Optima"/>
              </a:rPr>
              <a:t>Paschen</a:t>
            </a:r>
            <a:r>
              <a:rPr lang="en-US" sz="1600" dirty="0" smtClean="0">
                <a:solidFill>
                  <a:srgbClr val="FFFFFF"/>
                </a:solidFill>
                <a:latin typeface="Optima"/>
                <a:cs typeface="Optima"/>
              </a:rPr>
              <a:t>-</a:t>
            </a:r>
            <a:r>
              <a:rPr lang="en-US" sz="1600" dirty="0" smtClean="0">
                <a:solidFill>
                  <a:srgbClr val="FFFFFF"/>
                </a:solidFill>
                <a:latin typeface="Symbol" charset="2"/>
                <a:cs typeface="Symbol" charset="2"/>
              </a:rPr>
              <a:t>a</a:t>
            </a:r>
            <a:endParaRPr lang="en-US" sz="1600" dirty="0">
              <a:solidFill>
                <a:srgbClr val="FFFFFF"/>
              </a:solidFill>
              <a:latin typeface="Symbol" charset="2"/>
              <a:cs typeface="Symbol" charset="2"/>
            </a:endParaRPr>
          </a:p>
        </p:txBody>
      </p:sp>
      <p:sp>
        <p:nvSpPr>
          <p:cNvPr id="8" name="Oval 7"/>
          <p:cNvSpPr/>
          <p:nvPr/>
        </p:nvSpPr>
        <p:spPr>
          <a:xfrm rot="1256779">
            <a:off x="6152937" y="2713984"/>
            <a:ext cx="1480889" cy="25146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486400" y="5367754"/>
            <a:ext cx="1869637" cy="584776"/>
          </a:xfrm>
          <a:prstGeom prst="rect">
            <a:avLst/>
          </a:prstGeom>
          <a:noFill/>
        </p:spPr>
        <p:txBody>
          <a:bodyPr wrap="none" rtlCol="0">
            <a:spAutoFit/>
          </a:bodyPr>
          <a:lstStyle/>
          <a:p>
            <a:r>
              <a:rPr lang="en-US" sz="1600" dirty="0" smtClean="0">
                <a:solidFill>
                  <a:srgbClr val="FFFFFF"/>
                </a:solidFill>
                <a:latin typeface="Optima"/>
                <a:cs typeface="Optima"/>
              </a:rPr>
              <a:t>Inside edge of </a:t>
            </a:r>
            <a:br>
              <a:rPr lang="en-US" sz="1600" dirty="0" smtClean="0">
                <a:solidFill>
                  <a:srgbClr val="FFFFFF"/>
                </a:solidFill>
                <a:latin typeface="Optima"/>
                <a:cs typeface="Optima"/>
              </a:rPr>
            </a:br>
            <a:r>
              <a:rPr lang="en-US" sz="1600" dirty="0" err="1" smtClean="0">
                <a:solidFill>
                  <a:srgbClr val="FFFFFF"/>
                </a:solidFill>
                <a:latin typeface="Optima"/>
                <a:cs typeface="Optima"/>
              </a:rPr>
              <a:t>circumnuclear</a:t>
            </a:r>
            <a:r>
              <a:rPr lang="en-US" sz="1600" dirty="0" smtClean="0">
                <a:solidFill>
                  <a:srgbClr val="FFFFFF"/>
                </a:solidFill>
                <a:latin typeface="Optima"/>
                <a:cs typeface="Optima"/>
              </a:rPr>
              <a:t> disk</a:t>
            </a:r>
            <a:endParaRPr lang="en-US" sz="1600" dirty="0">
              <a:solidFill>
                <a:srgbClr val="FFFFFF"/>
              </a:solidFill>
              <a:latin typeface="Optima"/>
              <a:cs typeface="Optima"/>
            </a:endParaRPr>
          </a:p>
        </p:txBody>
      </p:sp>
      <p:cxnSp>
        <p:nvCxnSpPr>
          <p:cNvPr id="13" name="Straight Arrow Connector 12"/>
          <p:cNvCxnSpPr/>
          <p:nvPr/>
        </p:nvCxnSpPr>
        <p:spPr>
          <a:xfrm rot="5400000" flipH="1" flipV="1">
            <a:off x="5915124" y="5133877"/>
            <a:ext cx="381001" cy="17164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838200" y="844689"/>
            <a:ext cx="7805210" cy="5632311"/>
          </a:xfrm>
          <a:prstGeom prst="rect">
            <a:avLst/>
          </a:prstGeom>
          <a:noFill/>
        </p:spPr>
        <p:txBody>
          <a:bodyPr wrap="none" rtlCol="0">
            <a:spAutoFit/>
          </a:bodyPr>
          <a:lstStyle/>
          <a:p>
            <a:r>
              <a:rPr lang="en-US" sz="2000" dirty="0" smtClean="0">
                <a:latin typeface="Optima"/>
                <a:cs typeface="Optima"/>
              </a:rPr>
              <a:t>First note that the Galaxy (and perhaps most galaxies in general?),</a:t>
            </a:r>
          </a:p>
          <a:p>
            <a:r>
              <a:rPr lang="en-US" sz="2000" dirty="0" smtClean="0">
                <a:latin typeface="Optima"/>
                <a:cs typeface="Optima"/>
              </a:rPr>
              <a:t> has, in addition to its </a:t>
            </a:r>
            <a:r>
              <a:rPr lang="en-US" sz="2000" dirty="0" err="1" smtClean="0">
                <a:latin typeface="Optima"/>
                <a:cs typeface="Optima"/>
              </a:rPr>
              <a:t>m</a:t>
            </a:r>
            <a:r>
              <a:rPr lang="en-US" sz="2000" dirty="0" smtClean="0">
                <a:latin typeface="Optima"/>
                <a:cs typeface="Optima"/>
              </a:rPr>
              <a:t>=2 symmetry (bar), two kinds of </a:t>
            </a:r>
            <a:r>
              <a:rPr lang="en-US" sz="2000" dirty="0" err="1" smtClean="0">
                <a:latin typeface="Optima"/>
                <a:cs typeface="Optima"/>
              </a:rPr>
              <a:t>m</a:t>
            </a:r>
            <a:r>
              <a:rPr lang="en-US" sz="2000" dirty="0" smtClean="0">
                <a:latin typeface="Optima"/>
                <a:cs typeface="Optima"/>
              </a:rPr>
              <a:t>=1 modes:</a:t>
            </a:r>
          </a:p>
          <a:p>
            <a:endParaRPr lang="en-US" sz="2000" dirty="0" smtClean="0">
              <a:latin typeface="Optima"/>
              <a:cs typeface="Optima"/>
            </a:endParaRPr>
          </a:p>
          <a:p>
            <a:pPr>
              <a:buFont typeface="Symbol" pitchFamily="-112" charset="2"/>
              <a:buChar char=""/>
            </a:pPr>
            <a:r>
              <a:rPr lang="en-US" sz="2000" dirty="0" smtClean="0">
                <a:latin typeface="Optima"/>
                <a:cs typeface="Optima"/>
              </a:rPr>
              <a:t> a tilt of the inner gas layer</a:t>
            </a:r>
          </a:p>
          <a:p>
            <a:pPr>
              <a:buFont typeface="Symbol" pitchFamily="-112" charset="2"/>
              <a:buChar char=""/>
            </a:pPr>
            <a:endParaRPr lang="en-US" sz="2000" dirty="0" smtClean="0">
              <a:latin typeface="Optima"/>
              <a:cs typeface="Optima"/>
            </a:endParaRPr>
          </a:p>
          <a:p>
            <a:r>
              <a:rPr lang="en-US" sz="2000" dirty="0" smtClean="0">
                <a:latin typeface="Optima"/>
                <a:cs typeface="Optima"/>
              </a:rPr>
              <a:t>           model based on CO &amp; HI</a:t>
            </a:r>
          </a:p>
          <a:p>
            <a:r>
              <a:rPr lang="en-US" sz="2000" dirty="0" smtClean="0">
                <a:latin typeface="Optima"/>
                <a:cs typeface="Optima"/>
              </a:rPr>
              <a:t/>
            </a:r>
            <a:br>
              <a:rPr lang="en-US" sz="2000" dirty="0" smtClean="0">
                <a:latin typeface="Optima"/>
                <a:cs typeface="Optima"/>
              </a:rPr>
            </a:br>
            <a:r>
              <a:rPr lang="en-US" sz="2000" dirty="0" smtClean="0">
                <a:latin typeface="Optima"/>
                <a:cs typeface="Optima"/>
              </a:rPr>
              <a:t>    </a:t>
            </a:r>
            <a:r>
              <a:rPr lang="en-US" sz="1600" dirty="0" smtClean="0">
                <a:latin typeface="Optima"/>
                <a:cs typeface="Optima"/>
              </a:rPr>
              <a:t>Burton &amp; Liszt 1978; Liszt &amp; Burton 1978</a:t>
            </a:r>
          </a:p>
          <a:p>
            <a:endParaRPr lang="en-US" sz="2000" dirty="0" smtClean="0">
              <a:latin typeface="Optima"/>
              <a:cs typeface="Optima"/>
            </a:endParaRPr>
          </a:p>
          <a:p>
            <a:r>
              <a:rPr lang="en-US" sz="2000" dirty="0" smtClean="0">
                <a:latin typeface="Optima"/>
                <a:cs typeface="Optima"/>
              </a:rPr>
              <a:t>  Angle between the Galactic plane </a:t>
            </a:r>
          </a:p>
          <a:p>
            <a:r>
              <a:rPr lang="en-US" sz="2000" dirty="0" smtClean="0">
                <a:latin typeface="Optima"/>
                <a:cs typeface="Optima"/>
              </a:rPr>
              <a:t>                     and the gas layer ~25</a:t>
            </a:r>
            <a:r>
              <a:rPr lang="en-US" sz="2000" baseline="30000" dirty="0" smtClean="0">
                <a:latin typeface="Optima"/>
                <a:cs typeface="Optima"/>
              </a:rPr>
              <a:t>o</a:t>
            </a:r>
            <a:endParaRPr lang="en-US" sz="2400" baseline="30000" dirty="0" smtClean="0">
              <a:latin typeface="Optima"/>
              <a:cs typeface="Optima"/>
            </a:endParaRPr>
          </a:p>
          <a:p>
            <a:endParaRPr lang="en-US" sz="2000" dirty="0" smtClean="0">
              <a:latin typeface="Optima"/>
              <a:cs typeface="Optima"/>
            </a:endParaRPr>
          </a:p>
          <a:p>
            <a:pPr>
              <a:buFont typeface="Symbol" pitchFamily="-112" charset="2"/>
              <a:buChar char=""/>
            </a:pPr>
            <a:endParaRPr lang="en-US" sz="2000" dirty="0" smtClean="0">
              <a:latin typeface="Optima"/>
              <a:cs typeface="Optima"/>
            </a:endParaRPr>
          </a:p>
          <a:p>
            <a:pPr>
              <a:buFont typeface="Symbol" pitchFamily="-112" charset="2"/>
              <a:buChar char=""/>
            </a:pPr>
            <a:endParaRPr lang="en-US" sz="2000" dirty="0" smtClean="0">
              <a:latin typeface="Optima"/>
              <a:cs typeface="Optima"/>
            </a:endParaRPr>
          </a:p>
          <a:p>
            <a:pPr>
              <a:buFont typeface="Symbol" pitchFamily="-112" charset="2"/>
              <a:buChar char=""/>
            </a:pPr>
            <a:endParaRPr lang="en-US" sz="2000" dirty="0" smtClean="0">
              <a:latin typeface="Optima"/>
              <a:cs typeface="Optima"/>
            </a:endParaRPr>
          </a:p>
          <a:p>
            <a:pPr>
              <a:buFont typeface="Symbol" pitchFamily="-112" charset="2"/>
              <a:buChar char=""/>
            </a:pPr>
            <a:endParaRPr lang="en-US" sz="2000" dirty="0" smtClean="0">
              <a:latin typeface="Optima"/>
              <a:cs typeface="Optima"/>
            </a:endParaRPr>
          </a:p>
          <a:p>
            <a:pPr>
              <a:buFont typeface="Symbol" pitchFamily="-112" charset="2"/>
              <a:buChar char=""/>
            </a:pPr>
            <a:endParaRPr lang="en-US" sz="2000" dirty="0" smtClean="0">
              <a:latin typeface="Optima"/>
              <a:cs typeface="Optima"/>
            </a:endParaRPr>
          </a:p>
          <a:p>
            <a:pPr>
              <a:buFont typeface="Symbol" pitchFamily="-112" charset="2"/>
              <a:buChar char=""/>
            </a:pPr>
            <a:r>
              <a:rPr lang="en-US" sz="2000" dirty="0" smtClean="0">
                <a:latin typeface="Optima"/>
                <a:cs typeface="Optima"/>
              </a:rPr>
              <a:t> a displacement of the gas layer</a:t>
            </a:r>
            <a:endParaRPr lang="en-US" sz="2000" dirty="0">
              <a:latin typeface="Optima"/>
              <a:cs typeface="Optima"/>
            </a:endParaRPr>
          </a:p>
        </p:txBody>
      </p:sp>
      <p:pic>
        <p:nvPicPr>
          <p:cNvPr id="3" name="Picture 2"/>
          <p:cNvPicPr>
            <a:picLocks noChangeAspect="1"/>
          </p:cNvPicPr>
          <p:nvPr/>
        </p:nvPicPr>
        <p:blipFill>
          <a:blip r:embed="rId2"/>
          <a:stretch>
            <a:fillRect/>
          </a:stretch>
        </p:blipFill>
        <p:spPr>
          <a:xfrm>
            <a:off x="4953000" y="1640681"/>
            <a:ext cx="4038600" cy="3942634"/>
          </a:xfrm>
          <a:prstGeom prst="rect">
            <a:avLst/>
          </a:prstGeom>
        </p:spPr>
      </p:pic>
      <p:cxnSp>
        <p:nvCxnSpPr>
          <p:cNvPr id="5" name="Straight Arrow Connector 4"/>
          <p:cNvCxnSpPr/>
          <p:nvPr/>
        </p:nvCxnSpPr>
        <p:spPr>
          <a:xfrm>
            <a:off x="1752600" y="2858293"/>
            <a:ext cx="3657600" cy="1588"/>
          </a:xfrm>
          <a:prstGeom prst="straightConnector1">
            <a:avLst/>
          </a:prstGeom>
          <a:ln>
            <a:solidFill>
              <a:schemeClr val="accent4">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81000" y="304800"/>
            <a:ext cx="7633838" cy="369332"/>
          </a:xfrm>
          <a:prstGeom prst="rect">
            <a:avLst/>
          </a:prstGeom>
          <a:noFill/>
        </p:spPr>
        <p:txBody>
          <a:bodyPr wrap="none" rtlCol="0">
            <a:spAutoFit/>
          </a:bodyPr>
          <a:lstStyle/>
          <a:p>
            <a:r>
              <a:rPr lang="en-US" u="sng" dirty="0" smtClean="0">
                <a:latin typeface="Optima"/>
                <a:cs typeface="Optima"/>
              </a:rPr>
              <a:t>Background to the model to produce near-zero angular momentum clouds:</a:t>
            </a:r>
            <a:endParaRPr lang="en-US" u="sng" dirty="0">
              <a:latin typeface="Optima"/>
              <a:cs typeface="Optim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6201"/>
            <a:ext cx="8534400" cy="6159910"/>
          </a:xfrm>
          <a:prstGeom prst="rect">
            <a:avLst/>
          </a:prstGeom>
        </p:spPr>
      </p:pic>
      <p:sp>
        <p:nvSpPr>
          <p:cNvPr id="3" name="TextBox 2"/>
          <p:cNvSpPr txBox="1"/>
          <p:nvPr/>
        </p:nvSpPr>
        <p:spPr>
          <a:xfrm>
            <a:off x="76200" y="6336268"/>
            <a:ext cx="9121195" cy="369332"/>
          </a:xfrm>
          <a:prstGeom prst="rect">
            <a:avLst/>
          </a:prstGeom>
          <a:noFill/>
        </p:spPr>
        <p:txBody>
          <a:bodyPr wrap="none" rtlCol="0">
            <a:spAutoFit/>
          </a:bodyPr>
          <a:lstStyle/>
          <a:p>
            <a:r>
              <a:rPr lang="en-US" dirty="0" smtClean="0"/>
              <a:t>Carbon monoxide emission along the galactic plane, from </a:t>
            </a:r>
            <a:r>
              <a:rPr lang="en-US" dirty="0" err="1" smtClean="0"/>
              <a:t>Bitran</a:t>
            </a:r>
            <a:r>
              <a:rPr lang="en-US" dirty="0" smtClean="0"/>
              <a:t> et al. 1997, A&amp;A Suppl. 125, 99</a:t>
            </a:r>
            <a:endParaRPr lang="en-US" dirty="0"/>
          </a:p>
        </p:txBody>
      </p:sp>
      <p:cxnSp>
        <p:nvCxnSpPr>
          <p:cNvPr id="4" name="Straight Connector 3"/>
          <p:cNvCxnSpPr/>
          <p:nvPr/>
        </p:nvCxnSpPr>
        <p:spPr>
          <a:xfrm flipV="1">
            <a:off x="3429000" y="2667000"/>
            <a:ext cx="3200400" cy="381000"/>
          </a:xfrm>
          <a:prstGeom prst="line">
            <a:avLst/>
          </a:prstGeom>
          <a:ln w="38100" cap="flat" cmpd="sng" algn="ctr">
            <a:solidFill>
              <a:srgbClr val="FFFF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429000" y="3657600"/>
            <a:ext cx="3147015" cy="338554"/>
          </a:xfrm>
          <a:prstGeom prst="rect">
            <a:avLst/>
          </a:prstGeom>
          <a:noFill/>
        </p:spPr>
        <p:txBody>
          <a:bodyPr wrap="none" rtlCol="0">
            <a:spAutoFit/>
          </a:bodyPr>
          <a:lstStyle/>
          <a:p>
            <a:r>
              <a:rPr lang="en-US" sz="1600" dirty="0" smtClean="0">
                <a:latin typeface="Chalkboard"/>
                <a:cs typeface="Chalkboard"/>
              </a:rPr>
              <a:t>Notice the tilt of the gas layer!</a:t>
            </a:r>
            <a:endParaRPr lang="en-US" sz="1600" dirty="0">
              <a:latin typeface="Chalkboard"/>
              <a:cs typeface="Chalkboar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413000" y="7207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3" name="Picture 3"/>
          <p:cNvPicPr>
            <a:picLocks noChangeAspect="1" noChangeArrowheads="1"/>
          </p:cNvPicPr>
          <p:nvPr/>
        </p:nvPicPr>
        <p:blipFill>
          <a:blip r:embed="rId2">
            <a:lum bright="-34000" contrast="50000"/>
          </a:blip>
          <a:srcRect/>
          <a:stretch>
            <a:fillRect/>
          </a:stretch>
        </p:blipFill>
        <p:spPr bwMode="auto">
          <a:xfrm>
            <a:off x="228600" y="344487"/>
            <a:ext cx="8715375" cy="3998913"/>
          </a:xfrm>
          <a:prstGeom prst="rect">
            <a:avLst/>
          </a:prstGeom>
          <a:noFill/>
        </p:spPr>
      </p:pic>
      <p:sp>
        <p:nvSpPr>
          <p:cNvPr id="5" name="Text Box 5"/>
          <p:cNvSpPr txBox="1">
            <a:spLocks noChangeArrowheads="1"/>
          </p:cNvSpPr>
          <p:nvPr/>
        </p:nvSpPr>
        <p:spPr bwMode="auto">
          <a:xfrm>
            <a:off x="3609975" y="115887"/>
            <a:ext cx="936625" cy="396875"/>
          </a:xfrm>
          <a:prstGeom prst="rect">
            <a:avLst/>
          </a:prstGeom>
          <a:noFill/>
          <a:ln w="9525">
            <a:noFill/>
            <a:miter lim="800000"/>
            <a:headEnd/>
            <a:tailEnd/>
          </a:ln>
          <a:effectLst/>
        </p:spPr>
        <p:txBody>
          <a:bodyPr wrap="none">
            <a:prstTxWarp prst="textNoShape">
              <a:avLst/>
            </a:prstTxWarp>
            <a:spAutoFit/>
          </a:bodyPr>
          <a:lstStyle/>
          <a:p>
            <a:r>
              <a:rPr lang="en-US" sz="2000">
                <a:latin typeface="Tahoma" pitchFamily="-112" charset="0"/>
              </a:rPr>
              <a:t>150 pc</a:t>
            </a:r>
          </a:p>
        </p:txBody>
      </p:sp>
      <p:sp>
        <p:nvSpPr>
          <p:cNvPr id="6" name="Line 6"/>
          <p:cNvSpPr>
            <a:spLocks noChangeShapeType="1"/>
          </p:cNvSpPr>
          <p:nvPr/>
        </p:nvSpPr>
        <p:spPr bwMode="auto">
          <a:xfrm flipH="1">
            <a:off x="3228975" y="344487"/>
            <a:ext cx="3810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7" name="Line 7"/>
          <p:cNvSpPr>
            <a:spLocks noChangeShapeType="1"/>
          </p:cNvSpPr>
          <p:nvPr/>
        </p:nvSpPr>
        <p:spPr bwMode="auto">
          <a:xfrm>
            <a:off x="4524375" y="344487"/>
            <a:ext cx="4572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 name="Line 8"/>
          <p:cNvSpPr>
            <a:spLocks noChangeShapeType="1"/>
          </p:cNvSpPr>
          <p:nvPr/>
        </p:nvSpPr>
        <p:spPr bwMode="auto">
          <a:xfrm>
            <a:off x="4981575" y="268287"/>
            <a:ext cx="0" cy="3657600"/>
          </a:xfrm>
          <a:prstGeom prst="line">
            <a:avLst/>
          </a:prstGeom>
          <a:noFill/>
          <a:ln w="6350">
            <a:solidFill>
              <a:schemeClr val="tx1"/>
            </a:solidFill>
            <a:prstDash val="sysDot"/>
            <a:round/>
            <a:headEnd/>
            <a:tailEnd/>
          </a:ln>
          <a:effectLst/>
        </p:spPr>
        <p:txBody>
          <a:bodyPr wrap="none" anchor="ctr">
            <a:prstTxWarp prst="textNoShape">
              <a:avLst/>
            </a:prstTxWarp>
          </a:bodyPr>
          <a:lstStyle/>
          <a:p>
            <a:endParaRPr lang="en-US"/>
          </a:p>
        </p:txBody>
      </p:sp>
      <p:pic>
        <p:nvPicPr>
          <p:cNvPr id="9" name="Picture 2"/>
          <p:cNvPicPr>
            <a:picLocks noChangeAspect="1" noChangeArrowheads="1"/>
          </p:cNvPicPr>
          <p:nvPr/>
        </p:nvPicPr>
        <p:blipFill>
          <a:blip r:embed="rId3">
            <a:lum contrast="26000"/>
          </a:blip>
          <a:srcRect/>
          <a:stretch>
            <a:fillRect/>
          </a:stretch>
        </p:blipFill>
        <p:spPr bwMode="auto">
          <a:xfrm>
            <a:off x="1752600" y="4343400"/>
            <a:ext cx="5029200" cy="16964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69863" y="279400"/>
            <a:ext cx="8802687" cy="6299200"/>
          </a:xfrm>
          <a:prstGeom prst="rect">
            <a:avLst/>
          </a:prstGeom>
          <a:noFill/>
        </p:spPr>
      </p:pic>
      <p:sp>
        <p:nvSpPr>
          <p:cNvPr id="3" name="Text Box 3"/>
          <p:cNvSpPr txBox="1">
            <a:spLocks noChangeArrowheads="1"/>
          </p:cNvSpPr>
          <p:nvPr/>
        </p:nvSpPr>
        <p:spPr bwMode="auto">
          <a:xfrm>
            <a:off x="990600" y="5334000"/>
            <a:ext cx="4248677" cy="677108"/>
          </a:xfrm>
          <a:prstGeom prst="rect">
            <a:avLst/>
          </a:prstGeom>
          <a:noFill/>
          <a:ln w="9525">
            <a:noFill/>
            <a:miter lim="800000"/>
            <a:headEnd/>
            <a:tailEnd/>
          </a:ln>
          <a:effectLst/>
        </p:spPr>
        <p:txBody>
          <a:bodyPr wrap="none">
            <a:prstTxWarp prst="textNoShape">
              <a:avLst/>
            </a:prstTxWarp>
            <a:spAutoFit/>
          </a:bodyPr>
          <a:lstStyle/>
          <a:p>
            <a:r>
              <a:rPr lang="en-US" sz="2000" dirty="0" smtClean="0">
                <a:latin typeface="Optima"/>
                <a:cs typeface="Optima"/>
              </a:rPr>
              <a:t>Longitude-Velocity </a:t>
            </a:r>
            <a:r>
              <a:rPr lang="en-US" sz="2000" dirty="0">
                <a:latin typeface="Optima"/>
                <a:cs typeface="Optima"/>
              </a:rPr>
              <a:t>diagram for </a:t>
            </a:r>
            <a:r>
              <a:rPr lang="en-US" sz="2000" baseline="30000" dirty="0" smtClean="0">
                <a:latin typeface="Optima"/>
                <a:cs typeface="Optima"/>
              </a:rPr>
              <a:t>12</a:t>
            </a:r>
            <a:r>
              <a:rPr lang="en-US" sz="2000" dirty="0" smtClean="0">
                <a:latin typeface="Optima"/>
                <a:cs typeface="Optima"/>
              </a:rPr>
              <a:t>CO</a:t>
            </a:r>
            <a:br>
              <a:rPr lang="en-US" sz="2000" dirty="0" smtClean="0">
                <a:latin typeface="Optima"/>
                <a:cs typeface="Optima"/>
              </a:rPr>
            </a:br>
            <a:r>
              <a:rPr lang="en-US" dirty="0" smtClean="0">
                <a:latin typeface="Optima"/>
                <a:cs typeface="Optima"/>
              </a:rPr>
              <a:t>Bell Labs </a:t>
            </a:r>
            <a:r>
              <a:rPr lang="en-US" baseline="30000" dirty="0" smtClean="0">
                <a:latin typeface="Optima"/>
                <a:cs typeface="Optima"/>
              </a:rPr>
              <a:t>13</a:t>
            </a:r>
            <a:r>
              <a:rPr lang="en-US" dirty="0" smtClean="0">
                <a:latin typeface="Optima"/>
                <a:cs typeface="Optima"/>
              </a:rPr>
              <a:t>CO survey (Bally et al.)</a:t>
            </a:r>
            <a:endParaRPr lang="en-US" sz="2000" dirty="0">
              <a:latin typeface="Optima"/>
              <a:cs typeface="Optima"/>
            </a:endParaRPr>
          </a:p>
        </p:txBody>
      </p:sp>
      <p:cxnSp>
        <p:nvCxnSpPr>
          <p:cNvPr id="5" name="Straight Connector 4"/>
          <p:cNvCxnSpPr/>
          <p:nvPr/>
        </p:nvCxnSpPr>
        <p:spPr>
          <a:xfrm rot="16200000" flipH="1">
            <a:off x="1922859" y="3217466"/>
            <a:ext cx="5756275" cy="79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90600" y="3048000"/>
            <a:ext cx="7848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52400"/>
            <a:ext cx="4199060" cy="3352800"/>
          </a:xfrm>
          <a:prstGeom prst="rect">
            <a:avLst/>
          </a:prstGeom>
        </p:spPr>
      </p:pic>
      <p:pic>
        <p:nvPicPr>
          <p:cNvPr id="3" name="Picture 2"/>
          <p:cNvPicPr>
            <a:picLocks noChangeAspect="1"/>
          </p:cNvPicPr>
          <p:nvPr/>
        </p:nvPicPr>
        <p:blipFill>
          <a:blip r:embed="rId3"/>
          <a:stretch>
            <a:fillRect/>
          </a:stretch>
        </p:blipFill>
        <p:spPr>
          <a:xfrm>
            <a:off x="4506582" y="228600"/>
            <a:ext cx="4180218" cy="3276600"/>
          </a:xfrm>
          <a:prstGeom prst="rect">
            <a:avLst/>
          </a:prstGeom>
        </p:spPr>
      </p:pic>
      <p:sp>
        <p:nvSpPr>
          <p:cNvPr id="4" name="Oval 3"/>
          <p:cNvSpPr/>
          <p:nvPr/>
        </p:nvSpPr>
        <p:spPr>
          <a:xfrm>
            <a:off x="2209800" y="152400"/>
            <a:ext cx="533400" cy="228600"/>
          </a:xfrm>
          <a:prstGeom prst="ellipse">
            <a:avLst/>
          </a:prstGeom>
          <a:no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477000" y="228600"/>
            <a:ext cx="609600" cy="228600"/>
          </a:xfrm>
          <a:prstGeom prst="ellipse">
            <a:avLst/>
          </a:prstGeom>
          <a:noFill/>
          <a:ln w="19050"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2400" y="4133671"/>
            <a:ext cx="4514152" cy="1631216"/>
          </a:xfrm>
          <a:prstGeom prst="rect">
            <a:avLst/>
          </a:prstGeom>
          <a:noFill/>
        </p:spPr>
        <p:txBody>
          <a:bodyPr wrap="none" rtlCol="0">
            <a:spAutoFit/>
          </a:bodyPr>
          <a:lstStyle/>
          <a:p>
            <a:r>
              <a:rPr lang="en-US" dirty="0" smtClean="0">
                <a:latin typeface="Optima"/>
                <a:cs typeface="Optima"/>
              </a:rPr>
              <a:t>The gas in the parallelogram (X1 orbits)</a:t>
            </a:r>
            <a:br>
              <a:rPr lang="en-US" dirty="0" smtClean="0">
                <a:latin typeface="Optima"/>
                <a:cs typeface="Optima"/>
              </a:rPr>
            </a:br>
            <a:r>
              <a:rPr lang="en-US" dirty="0" smtClean="0">
                <a:latin typeface="Optima"/>
                <a:cs typeface="Optima"/>
              </a:rPr>
              <a:t>extends much higher in Galactic latitude </a:t>
            </a:r>
          </a:p>
          <a:p>
            <a:r>
              <a:rPr lang="en-US" dirty="0" smtClean="0">
                <a:latin typeface="Optima"/>
                <a:cs typeface="Optima"/>
              </a:rPr>
              <a:t>than the gas in the interior of this feature</a:t>
            </a:r>
            <a:br>
              <a:rPr lang="en-US" dirty="0" smtClean="0">
                <a:latin typeface="Optima"/>
                <a:cs typeface="Optima"/>
              </a:rPr>
            </a:br>
            <a:r>
              <a:rPr lang="en-US" dirty="0" smtClean="0">
                <a:latin typeface="Optima"/>
                <a:cs typeface="Optima"/>
              </a:rPr>
              <a:t>(X2 orbits), AND it may be warped or tilted.</a:t>
            </a:r>
          </a:p>
          <a:p>
            <a:endParaRPr lang="en-US" sz="1400" dirty="0" smtClean="0">
              <a:latin typeface="Optima"/>
              <a:cs typeface="Optima"/>
            </a:endParaRPr>
          </a:p>
          <a:p>
            <a:r>
              <a:rPr lang="en-US" sz="1400" dirty="0" smtClean="0">
                <a:latin typeface="Optima"/>
                <a:cs typeface="Optima"/>
              </a:rPr>
              <a:t>Data from Bally et al. (1987, </a:t>
            </a:r>
            <a:r>
              <a:rPr lang="en-US" sz="1400" dirty="0" err="1" smtClean="0">
                <a:latin typeface="Optima"/>
                <a:cs typeface="Optima"/>
              </a:rPr>
              <a:t>ApJS</a:t>
            </a:r>
            <a:r>
              <a:rPr lang="en-US" sz="1400" dirty="0" smtClean="0">
                <a:latin typeface="Optima"/>
                <a:cs typeface="Optima"/>
              </a:rPr>
              <a:t> 65, 13)  </a:t>
            </a:r>
            <a:endParaRPr lang="en-US" sz="1400" dirty="0">
              <a:latin typeface="Optima"/>
              <a:cs typeface="Optima"/>
            </a:endParaRPr>
          </a:p>
        </p:txBody>
      </p:sp>
      <p:pic>
        <p:nvPicPr>
          <p:cNvPr id="7" name="Picture 6"/>
          <p:cNvPicPr>
            <a:picLocks noChangeAspect="1"/>
          </p:cNvPicPr>
          <p:nvPr/>
        </p:nvPicPr>
        <p:blipFill>
          <a:blip r:embed="rId4"/>
          <a:stretch>
            <a:fillRect/>
          </a:stretch>
        </p:blipFill>
        <p:spPr>
          <a:xfrm>
            <a:off x="4495800" y="3505200"/>
            <a:ext cx="4168939" cy="32257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56000" y="381000"/>
            <a:ext cx="4521200" cy="6231654"/>
          </a:xfrm>
          <a:prstGeom prst="rect">
            <a:avLst/>
          </a:prstGeom>
        </p:spPr>
      </p:pic>
      <p:cxnSp>
        <p:nvCxnSpPr>
          <p:cNvPr id="4" name="Straight Connector 3"/>
          <p:cNvCxnSpPr/>
          <p:nvPr/>
        </p:nvCxnSpPr>
        <p:spPr>
          <a:xfrm>
            <a:off x="4038600" y="3352800"/>
            <a:ext cx="4191000"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81000" y="838200"/>
            <a:ext cx="2694201" cy="2585323"/>
          </a:xfrm>
          <a:prstGeom prst="rect">
            <a:avLst/>
          </a:prstGeom>
          <a:noFill/>
        </p:spPr>
        <p:txBody>
          <a:bodyPr wrap="none" rtlCol="0">
            <a:spAutoFit/>
          </a:bodyPr>
          <a:lstStyle/>
          <a:p>
            <a:r>
              <a:rPr lang="en-US" dirty="0" smtClean="0">
                <a:latin typeface="Optima"/>
                <a:cs typeface="Optima"/>
              </a:rPr>
              <a:t>Blitz 1994:</a:t>
            </a:r>
          </a:p>
          <a:p>
            <a:endParaRPr lang="en-US" dirty="0" smtClean="0">
              <a:latin typeface="Optima"/>
              <a:cs typeface="Optima"/>
            </a:endParaRPr>
          </a:p>
          <a:p>
            <a:r>
              <a:rPr lang="en-US" dirty="0" smtClean="0">
                <a:latin typeface="Optima"/>
                <a:cs typeface="Optima"/>
              </a:rPr>
              <a:t>Velocity offset of both </a:t>
            </a:r>
            <a:br>
              <a:rPr lang="en-US" dirty="0" smtClean="0">
                <a:latin typeface="Optima"/>
                <a:cs typeface="Optima"/>
              </a:rPr>
            </a:br>
            <a:r>
              <a:rPr lang="en-US" dirty="0" smtClean="0">
                <a:latin typeface="Optima"/>
                <a:cs typeface="Optima"/>
              </a:rPr>
              <a:t>HI and CO from zero </a:t>
            </a:r>
            <a:r>
              <a:rPr lang="en-US" dirty="0" err="1" smtClean="0">
                <a:latin typeface="Optima"/>
                <a:cs typeface="Optima"/>
              </a:rPr>
              <a:t>V</a:t>
            </a:r>
            <a:r>
              <a:rPr lang="en-US" baseline="-25000" dirty="0" err="1" smtClean="0">
                <a:latin typeface="Optima"/>
                <a:cs typeface="Optima"/>
              </a:rPr>
              <a:t>lsr</a:t>
            </a:r>
            <a:r>
              <a:rPr lang="en-US" dirty="0" smtClean="0">
                <a:latin typeface="Optima"/>
                <a:cs typeface="Optima"/>
              </a:rPr>
              <a:t> </a:t>
            </a:r>
          </a:p>
          <a:p>
            <a:r>
              <a:rPr lang="en-US" dirty="0" smtClean="0">
                <a:latin typeface="Optima"/>
                <a:cs typeface="Optima"/>
              </a:rPr>
              <a:t>          ~32 km/</a:t>
            </a:r>
            <a:r>
              <a:rPr lang="en-US" dirty="0" err="1" smtClean="0">
                <a:latin typeface="Optima"/>
                <a:cs typeface="Optima"/>
              </a:rPr>
              <a:t>s</a:t>
            </a:r>
            <a:endParaRPr lang="en-US" dirty="0" smtClean="0">
              <a:latin typeface="Optima"/>
              <a:cs typeface="Optima"/>
            </a:endParaRPr>
          </a:p>
          <a:p>
            <a:endParaRPr lang="en-US" dirty="0" smtClean="0">
              <a:latin typeface="Optima"/>
              <a:cs typeface="Optima"/>
            </a:endParaRPr>
          </a:p>
          <a:p>
            <a:r>
              <a:rPr lang="en-US" dirty="0" smtClean="0">
                <a:latin typeface="Optima"/>
                <a:cs typeface="Optima"/>
              </a:rPr>
              <a:t>Longitudinal offset ~ 0.3</a:t>
            </a:r>
            <a:r>
              <a:rPr lang="en-US" baseline="30000" dirty="0" smtClean="0">
                <a:latin typeface="Optima"/>
                <a:cs typeface="Optima"/>
              </a:rPr>
              <a:t>o</a:t>
            </a:r>
          </a:p>
          <a:p>
            <a:endParaRPr lang="en-US" dirty="0" smtClean="0">
              <a:latin typeface="Optima"/>
              <a:cs typeface="Optima"/>
            </a:endParaRPr>
          </a:p>
          <a:p>
            <a:endParaRPr lang="en-US" dirty="0">
              <a:latin typeface="Optima"/>
              <a:cs typeface="Optima"/>
            </a:endParaRPr>
          </a:p>
        </p:txBody>
      </p:sp>
      <p:sp>
        <p:nvSpPr>
          <p:cNvPr id="6" name="TextBox 5"/>
          <p:cNvSpPr txBox="1"/>
          <p:nvPr/>
        </p:nvSpPr>
        <p:spPr>
          <a:xfrm>
            <a:off x="4191000" y="1295400"/>
            <a:ext cx="772267" cy="338554"/>
          </a:xfrm>
          <a:prstGeom prst="rect">
            <a:avLst/>
          </a:prstGeom>
          <a:noFill/>
        </p:spPr>
        <p:txBody>
          <a:bodyPr wrap="none" rtlCol="0">
            <a:spAutoFit/>
          </a:bodyPr>
          <a:lstStyle/>
          <a:p>
            <a:r>
              <a:rPr lang="en-US" sz="1600" dirty="0" smtClean="0"/>
              <a:t>H. Liszt</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2600" y="1676400"/>
            <a:ext cx="5649034" cy="4191000"/>
          </a:xfrm>
          <a:prstGeom prst="rect">
            <a:avLst/>
          </a:prstGeom>
        </p:spPr>
      </p:pic>
      <p:sp>
        <p:nvSpPr>
          <p:cNvPr id="3" name="TextBox 2"/>
          <p:cNvSpPr txBox="1"/>
          <p:nvPr/>
        </p:nvSpPr>
        <p:spPr>
          <a:xfrm>
            <a:off x="3048000" y="6019800"/>
            <a:ext cx="2978663" cy="369332"/>
          </a:xfrm>
          <a:prstGeom prst="rect">
            <a:avLst/>
          </a:prstGeom>
          <a:noFill/>
        </p:spPr>
        <p:txBody>
          <a:bodyPr wrap="none" rtlCol="0">
            <a:spAutoFit/>
          </a:bodyPr>
          <a:lstStyle/>
          <a:p>
            <a:r>
              <a:rPr lang="en-US" dirty="0" smtClean="0">
                <a:latin typeface="Optima"/>
                <a:cs typeface="Optima"/>
              </a:rPr>
              <a:t>Christiansen &amp; </a:t>
            </a:r>
            <a:r>
              <a:rPr lang="en-US" dirty="0" err="1" smtClean="0">
                <a:latin typeface="Optima"/>
                <a:cs typeface="Optima"/>
              </a:rPr>
              <a:t>Jefferys</a:t>
            </a:r>
            <a:r>
              <a:rPr lang="en-US" dirty="0" smtClean="0">
                <a:latin typeface="Optima"/>
                <a:cs typeface="Optima"/>
              </a:rPr>
              <a:t> 1976</a:t>
            </a:r>
            <a:endParaRPr lang="en-US" dirty="0">
              <a:latin typeface="Optima"/>
              <a:cs typeface="Optima"/>
            </a:endParaRPr>
          </a:p>
        </p:txBody>
      </p:sp>
      <p:sp>
        <p:nvSpPr>
          <p:cNvPr id="4" name="TextBox 3"/>
          <p:cNvSpPr txBox="1"/>
          <p:nvPr/>
        </p:nvSpPr>
        <p:spPr>
          <a:xfrm>
            <a:off x="762000" y="381000"/>
            <a:ext cx="7948632" cy="830997"/>
          </a:xfrm>
          <a:prstGeom prst="rect">
            <a:avLst/>
          </a:prstGeom>
          <a:noFill/>
        </p:spPr>
        <p:txBody>
          <a:bodyPr wrap="none" rtlCol="0">
            <a:spAutoFit/>
          </a:bodyPr>
          <a:lstStyle/>
          <a:p>
            <a:r>
              <a:rPr lang="en-US" sz="2400" dirty="0" smtClean="0">
                <a:latin typeface="Optima"/>
                <a:cs typeface="Optima"/>
              </a:rPr>
              <a:t>Off-center galactic nuclei have also been noted elsewhere,</a:t>
            </a:r>
            <a:br>
              <a:rPr lang="en-US" sz="2400" dirty="0" smtClean="0">
                <a:latin typeface="Optima"/>
                <a:cs typeface="Optima"/>
              </a:rPr>
            </a:br>
            <a:r>
              <a:rPr lang="en-US" sz="2400" dirty="0" smtClean="0">
                <a:latin typeface="Optima"/>
                <a:cs typeface="Optima"/>
              </a:rPr>
              <a:t>and ascribed to </a:t>
            </a:r>
            <a:r>
              <a:rPr lang="en-US" sz="2400" dirty="0" err="1" smtClean="0">
                <a:latin typeface="Optima"/>
                <a:cs typeface="Optima"/>
              </a:rPr>
              <a:t>m</a:t>
            </a:r>
            <a:r>
              <a:rPr lang="en-US" sz="2400" dirty="0" smtClean="0">
                <a:latin typeface="Optima"/>
                <a:cs typeface="Optima"/>
              </a:rPr>
              <a:t>=1 modes</a:t>
            </a:r>
            <a:endParaRPr lang="en-US" sz="2400" dirty="0">
              <a:latin typeface="Optima"/>
              <a:cs typeface="Optim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0754" y="1282700"/>
            <a:ext cx="4767046" cy="3670300"/>
          </a:xfrm>
          <a:prstGeom prst="rect">
            <a:avLst/>
          </a:prstGeom>
        </p:spPr>
      </p:pic>
      <p:sp>
        <p:nvSpPr>
          <p:cNvPr id="3" name="TextBox 2"/>
          <p:cNvSpPr txBox="1"/>
          <p:nvPr/>
        </p:nvSpPr>
        <p:spPr>
          <a:xfrm>
            <a:off x="304800" y="228600"/>
            <a:ext cx="8808818" cy="1015663"/>
          </a:xfrm>
          <a:prstGeom prst="rect">
            <a:avLst/>
          </a:prstGeom>
          <a:noFill/>
        </p:spPr>
        <p:txBody>
          <a:bodyPr wrap="none" rtlCol="0">
            <a:spAutoFit/>
          </a:bodyPr>
          <a:lstStyle/>
          <a:p>
            <a:r>
              <a:rPr lang="en-US" sz="2000" dirty="0" smtClean="0">
                <a:latin typeface="Optima"/>
                <a:cs typeface="Optima"/>
              </a:rPr>
              <a:t>Theoretical motivation for understanding this phenomenon.</a:t>
            </a:r>
          </a:p>
          <a:p>
            <a:endParaRPr lang="en-US" sz="2000" dirty="0" smtClean="0">
              <a:latin typeface="Optima"/>
              <a:cs typeface="Optima"/>
            </a:endParaRPr>
          </a:p>
          <a:p>
            <a:r>
              <a:rPr lang="en-US" sz="2000" dirty="0" smtClean="0">
                <a:latin typeface="Optima"/>
                <a:cs typeface="Optima"/>
              </a:rPr>
              <a:t>Miller &amp; Smith 1992:  the nucleus of a Galaxy orbits around the mass </a:t>
            </a:r>
            <a:r>
              <a:rPr lang="en-US" sz="2000" dirty="0" err="1" smtClean="0">
                <a:latin typeface="Optima"/>
                <a:cs typeface="Optima"/>
              </a:rPr>
              <a:t>centroid</a:t>
            </a:r>
            <a:endParaRPr lang="en-US" sz="2000" dirty="0">
              <a:latin typeface="Optima"/>
              <a:cs typeface="Optima"/>
            </a:endParaRPr>
          </a:p>
        </p:txBody>
      </p:sp>
      <p:sp>
        <p:nvSpPr>
          <p:cNvPr id="4" name="TextBox 3"/>
          <p:cNvSpPr txBox="1"/>
          <p:nvPr/>
        </p:nvSpPr>
        <p:spPr>
          <a:xfrm>
            <a:off x="1159227" y="1871246"/>
            <a:ext cx="1736373" cy="338554"/>
          </a:xfrm>
          <a:prstGeom prst="rect">
            <a:avLst/>
          </a:prstGeom>
          <a:noFill/>
        </p:spPr>
        <p:txBody>
          <a:bodyPr wrap="none" rtlCol="0">
            <a:spAutoFit/>
          </a:bodyPr>
          <a:lstStyle/>
          <a:p>
            <a:r>
              <a:rPr lang="en-US" sz="1600" dirty="0" smtClean="0">
                <a:latin typeface="Optima"/>
                <a:cs typeface="Optima"/>
              </a:rPr>
              <a:t>particle trajectory</a:t>
            </a:r>
            <a:endParaRPr lang="en-US" sz="1600" dirty="0">
              <a:latin typeface="Optima"/>
              <a:cs typeface="Optima"/>
            </a:endParaRPr>
          </a:p>
        </p:txBody>
      </p:sp>
      <p:sp>
        <p:nvSpPr>
          <p:cNvPr id="5" name="TextBox 4"/>
          <p:cNvSpPr txBox="1"/>
          <p:nvPr/>
        </p:nvSpPr>
        <p:spPr>
          <a:xfrm>
            <a:off x="1143000" y="2678668"/>
            <a:ext cx="2557110" cy="338554"/>
          </a:xfrm>
          <a:prstGeom prst="rect">
            <a:avLst/>
          </a:prstGeom>
          <a:noFill/>
        </p:spPr>
        <p:txBody>
          <a:bodyPr wrap="none" rtlCol="0">
            <a:spAutoFit/>
          </a:bodyPr>
          <a:lstStyle/>
          <a:p>
            <a:r>
              <a:rPr lang="en-US" sz="1600" dirty="0" smtClean="0">
                <a:latin typeface="Optima"/>
                <a:cs typeface="Optima"/>
              </a:rPr>
              <a:t>position of potential center</a:t>
            </a:r>
            <a:endParaRPr lang="en-US" sz="1600" dirty="0">
              <a:latin typeface="Optima"/>
              <a:cs typeface="Optima"/>
            </a:endParaRPr>
          </a:p>
        </p:txBody>
      </p:sp>
      <p:sp>
        <p:nvSpPr>
          <p:cNvPr id="6" name="TextBox 5"/>
          <p:cNvSpPr txBox="1"/>
          <p:nvPr/>
        </p:nvSpPr>
        <p:spPr>
          <a:xfrm>
            <a:off x="1219200" y="4267200"/>
            <a:ext cx="3890906" cy="584776"/>
          </a:xfrm>
          <a:prstGeom prst="rect">
            <a:avLst/>
          </a:prstGeom>
          <a:noFill/>
        </p:spPr>
        <p:txBody>
          <a:bodyPr wrap="none" rtlCol="0">
            <a:spAutoFit/>
          </a:bodyPr>
          <a:lstStyle/>
          <a:p>
            <a:r>
              <a:rPr lang="en-US" sz="1600" dirty="0" smtClean="0">
                <a:latin typeface="Optima"/>
                <a:cs typeface="Optima"/>
              </a:rPr>
              <a:t>Hypothetical harmonically bound particle</a:t>
            </a:r>
            <a:br>
              <a:rPr lang="en-US" sz="1600" dirty="0" smtClean="0">
                <a:latin typeface="Optima"/>
                <a:cs typeface="Optima"/>
              </a:rPr>
            </a:br>
            <a:r>
              <a:rPr lang="en-US" sz="1600" dirty="0" smtClean="0">
                <a:latin typeface="Optima"/>
                <a:cs typeface="Optima"/>
              </a:rPr>
              <a:t>driven by motions of the potential center</a:t>
            </a:r>
            <a:endParaRPr lang="en-US" sz="1600" dirty="0">
              <a:latin typeface="Optima"/>
              <a:cs typeface="Optima"/>
            </a:endParaRPr>
          </a:p>
        </p:txBody>
      </p:sp>
      <p:sp>
        <p:nvSpPr>
          <p:cNvPr id="7" name="TextBox 6"/>
          <p:cNvSpPr txBox="1"/>
          <p:nvPr/>
        </p:nvSpPr>
        <p:spPr>
          <a:xfrm>
            <a:off x="490754" y="5334000"/>
            <a:ext cx="8588583" cy="923330"/>
          </a:xfrm>
          <a:prstGeom prst="rect">
            <a:avLst/>
          </a:prstGeom>
          <a:noFill/>
        </p:spPr>
        <p:txBody>
          <a:bodyPr wrap="none" rtlCol="0">
            <a:spAutoFit/>
          </a:bodyPr>
          <a:lstStyle/>
          <a:p>
            <a:r>
              <a:rPr lang="en-US" dirty="0" smtClean="0">
                <a:latin typeface="Optima"/>
                <a:cs typeface="Optima"/>
              </a:rPr>
              <a:t>Martin Weinberg (1994): King models exhibit </a:t>
            </a:r>
            <a:r>
              <a:rPr lang="en-US" i="1" dirty="0" smtClean="0">
                <a:latin typeface="Optima"/>
                <a:cs typeface="Optima"/>
              </a:rPr>
              <a:t>very </a:t>
            </a:r>
            <a:r>
              <a:rPr lang="en-US" dirty="0" smtClean="0">
                <a:latin typeface="Optima"/>
                <a:cs typeface="Optima"/>
              </a:rPr>
              <a:t>weakly damped </a:t>
            </a:r>
            <a:r>
              <a:rPr lang="en-US" dirty="0" err="1" smtClean="0">
                <a:latin typeface="Optima"/>
                <a:cs typeface="Optima"/>
              </a:rPr>
              <a:t>m</a:t>
            </a:r>
            <a:r>
              <a:rPr lang="en-US" dirty="0" smtClean="0">
                <a:latin typeface="Optima"/>
                <a:cs typeface="Optima"/>
              </a:rPr>
              <a:t>=1 modes,</a:t>
            </a:r>
            <a:br>
              <a:rPr lang="en-US" dirty="0" smtClean="0">
                <a:latin typeface="Optima"/>
                <a:cs typeface="Optima"/>
              </a:rPr>
            </a:br>
            <a:r>
              <a:rPr lang="en-US" dirty="0" smtClean="0">
                <a:latin typeface="Optima"/>
                <a:cs typeface="Optima"/>
              </a:rPr>
              <a:t>damping over 10’s to 100’s of crossing times.  … peak density shifts from, and slowly</a:t>
            </a:r>
            <a:br>
              <a:rPr lang="en-US" dirty="0" smtClean="0">
                <a:latin typeface="Optima"/>
                <a:cs typeface="Optima"/>
              </a:rPr>
            </a:br>
            <a:r>
              <a:rPr lang="en-US" dirty="0" smtClean="0">
                <a:latin typeface="Optima"/>
                <a:cs typeface="Optima"/>
              </a:rPr>
              <a:t>revolves around, the initial center.</a:t>
            </a:r>
            <a:endParaRPr lang="en-US" dirty="0">
              <a:latin typeface="Optima"/>
              <a:cs typeface="Optim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Rectangle 3"/>
          <p:cNvSpPr/>
          <p:nvPr/>
        </p:nvSpPr>
        <p:spPr>
          <a:xfrm>
            <a:off x="609600" y="242291"/>
            <a:ext cx="8077200" cy="6463309"/>
          </a:xfrm>
          <a:prstGeom prst="rect">
            <a:avLst/>
          </a:prstGeom>
        </p:spPr>
        <p:txBody>
          <a:bodyPr wrap="square">
            <a:spAutoFit/>
          </a:bodyPr>
          <a:lstStyle/>
          <a:p>
            <a:r>
              <a:rPr lang="en-US" dirty="0" smtClean="0"/>
              <a:t>ABSTRACT --  The </a:t>
            </a:r>
            <a:r>
              <a:rPr lang="en-US" dirty="0"/>
              <a:t>well-defined, massive disk of young stars orbiting within 0.5 pc of the Galactic black hole (GBH) is strongly tilted with respect to the Galactic plane.  In the context of in situ formation mechanisms, this orientation is inherited from that of the gas disk that formed these stars on the order of 6 million years ago.  The tilt can be understood by positing that clouds fall toward the GBH on near-zero angular momentum orbits and form dispersion rings as they self-intersect after </a:t>
            </a:r>
            <a:r>
              <a:rPr lang="en-US" dirty="0" smtClean="0"/>
              <a:t>passing through </a:t>
            </a:r>
            <a:r>
              <a:rPr lang="en-US" dirty="0" err="1"/>
              <a:t>periapse</a:t>
            </a:r>
            <a:r>
              <a:rPr lang="en-US" dirty="0"/>
              <a:t> in their orbits around the GBH.  If the angular momentum distribution of the approaching clouds is isotropic, then the resulting gaseous disks will be oriented at random.  However, in a galaxy having </a:t>
            </a:r>
            <a:r>
              <a:rPr lang="en-US" dirty="0" err="1"/>
              <a:t>m</a:t>
            </a:r>
            <a:r>
              <a:rPr lang="en-US" dirty="0"/>
              <a:t>=2 symmetry, radial orbits </a:t>
            </a:r>
            <a:r>
              <a:rPr lang="en-US" dirty="0" smtClean="0"/>
              <a:t>are very </a:t>
            </a:r>
            <a:r>
              <a:rPr lang="en-US" dirty="0"/>
              <a:t>unlikely for dense clouds massive enough to account for the central stellar cluster of young stars, since such clouds are constrained by their history to orbit in the Galactic gas layer, largely following streamlines in the Central Molecular Zone (CMZ) as they migrate toward the GBH under the action of dynamical friction.  Encounters with other massive clouds that might be capable of placing a cloud on a near-radial orbit are more likely to lead to cloud mergers.  We suggest -- and illustrate with a </a:t>
            </a:r>
            <a:r>
              <a:rPr lang="en-US" dirty="0" smtClean="0"/>
              <a:t>toy model </a:t>
            </a:r>
            <a:r>
              <a:rPr lang="en-US" dirty="0"/>
              <a:t>-- that near-radial orbits, and thus strongly tilted disks, occur naturally if the Galaxy has a significant </a:t>
            </a:r>
            <a:r>
              <a:rPr lang="en-US" dirty="0" err="1"/>
              <a:t>m</a:t>
            </a:r>
            <a:r>
              <a:rPr lang="en-US" dirty="0"/>
              <a:t>=1 asymmetry, that is, if the massive constituents of the Galactic center undergo oscillatory motions about the Galactic center of mass,.  Indeed, the CMZ is clearly asymmetric in both position and velocity, consistent </a:t>
            </a:r>
            <a:r>
              <a:rPr lang="en-US" dirty="0" smtClean="0"/>
              <a:t>with the </a:t>
            </a:r>
            <a:r>
              <a:rPr lang="en-US" dirty="0"/>
              <a:t>operation of an </a:t>
            </a:r>
            <a:r>
              <a:rPr lang="en-US" dirty="0" err="1"/>
              <a:t>m</a:t>
            </a:r>
            <a:r>
              <a:rPr lang="en-US" dirty="0"/>
              <a:t>=1 oscillatory mode.  Not only can this give rise to strongly tilted disks, but it also enhances the time-averaged accretion rate onto the GBH.  This mechanism can also have important consequences for the fueling of </a:t>
            </a:r>
            <a:r>
              <a:rPr lang="en-US" dirty="0" err="1"/>
              <a:t>AGNs</a:t>
            </a:r>
            <a:r>
              <a:rPr lang="en-US" dirty="0"/>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04476" y="4800600"/>
            <a:ext cx="5263324" cy="1804119"/>
          </a:xfrm>
          <a:prstGeom prst="rect">
            <a:avLst/>
          </a:prstGeom>
        </p:spPr>
      </p:pic>
      <p:sp>
        <p:nvSpPr>
          <p:cNvPr id="3" name="TextBox 2"/>
          <p:cNvSpPr txBox="1"/>
          <p:nvPr/>
        </p:nvSpPr>
        <p:spPr>
          <a:xfrm>
            <a:off x="4185476" y="4953000"/>
            <a:ext cx="462724" cy="369332"/>
          </a:xfrm>
          <a:prstGeom prst="rect">
            <a:avLst/>
          </a:prstGeom>
          <a:noFill/>
        </p:spPr>
        <p:txBody>
          <a:bodyPr wrap="none" rtlCol="0">
            <a:spAutoFit/>
          </a:bodyPr>
          <a:lstStyle/>
          <a:p>
            <a:r>
              <a:rPr lang="en-US" dirty="0" smtClean="0">
                <a:solidFill>
                  <a:schemeClr val="bg1"/>
                </a:solidFill>
              </a:rPr>
              <a:t>Y-Z</a:t>
            </a:r>
            <a:endParaRPr lang="en-US" dirty="0">
              <a:solidFill>
                <a:schemeClr val="bg1"/>
              </a:solidFill>
            </a:endParaRPr>
          </a:p>
        </p:txBody>
      </p:sp>
      <p:pic>
        <p:nvPicPr>
          <p:cNvPr id="4" name="Picture 3"/>
          <p:cNvPicPr>
            <a:picLocks noChangeAspect="1"/>
          </p:cNvPicPr>
          <p:nvPr/>
        </p:nvPicPr>
        <p:blipFill>
          <a:blip r:embed="rId4"/>
          <a:stretch>
            <a:fillRect/>
          </a:stretch>
        </p:blipFill>
        <p:spPr>
          <a:xfrm>
            <a:off x="330200" y="279400"/>
            <a:ext cx="2870200" cy="5130800"/>
          </a:xfrm>
          <a:prstGeom prst="rect">
            <a:avLst/>
          </a:prstGeom>
        </p:spPr>
      </p:pic>
      <p:sp>
        <p:nvSpPr>
          <p:cNvPr id="5" name="TextBox 4"/>
          <p:cNvSpPr txBox="1"/>
          <p:nvPr/>
        </p:nvSpPr>
        <p:spPr>
          <a:xfrm>
            <a:off x="2077840" y="316468"/>
            <a:ext cx="665360" cy="369332"/>
          </a:xfrm>
          <a:prstGeom prst="rect">
            <a:avLst/>
          </a:prstGeom>
          <a:noFill/>
        </p:spPr>
        <p:txBody>
          <a:bodyPr wrap="square" rtlCol="0">
            <a:spAutoFit/>
          </a:bodyPr>
          <a:lstStyle/>
          <a:p>
            <a:r>
              <a:rPr lang="en-US" dirty="0" smtClean="0">
                <a:solidFill>
                  <a:srgbClr val="FFFFFF"/>
                </a:solidFill>
              </a:rPr>
              <a:t>X-Y</a:t>
            </a:r>
            <a:endParaRPr lang="en-US" dirty="0">
              <a:solidFill>
                <a:srgbClr val="FFFFFF"/>
              </a:solidFill>
            </a:endParaRPr>
          </a:p>
        </p:txBody>
      </p:sp>
      <p:pic>
        <p:nvPicPr>
          <p:cNvPr id="6" name="Picture 5"/>
          <p:cNvPicPr>
            <a:picLocks noChangeAspect="1"/>
          </p:cNvPicPr>
          <p:nvPr/>
        </p:nvPicPr>
        <p:blipFill>
          <a:blip r:embed="rId5"/>
          <a:stretch>
            <a:fillRect/>
          </a:stretch>
        </p:blipFill>
        <p:spPr>
          <a:xfrm>
            <a:off x="5105400" y="3200400"/>
            <a:ext cx="2568795" cy="1574800"/>
          </a:xfrm>
          <a:prstGeom prst="rect">
            <a:avLst/>
          </a:prstGeom>
        </p:spPr>
      </p:pic>
      <p:sp>
        <p:nvSpPr>
          <p:cNvPr id="7" name="TextBox 6"/>
          <p:cNvSpPr txBox="1"/>
          <p:nvPr/>
        </p:nvSpPr>
        <p:spPr>
          <a:xfrm>
            <a:off x="3581400" y="2076271"/>
            <a:ext cx="5278421" cy="1200329"/>
          </a:xfrm>
          <a:prstGeom prst="rect">
            <a:avLst/>
          </a:prstGeom>
          <a:noFill/>
        </p:spPr>
        <p:txBody>
          <a:bodyPr wrap="none" rtlCol="0">
            <a:spAutoFit/>
          </a:bodyPr>
          <a:lstStyle/>
          <a:p>
            <a:r>
              <a:rPr lang="en-US" dirty="0" err="1"/>
              <a:t>osc</a:t>
            </a:r>
            <a:r>
              <a:rPr lang="en-US" dirty="0"/>
              <a:t>, 5., 1.,60000,60.,10</a:t>
            </a:r>
            <a:r>
              <a:rPr lang="en-US" dirty="0" smtClean="0"/>
              <a:t>.</a:t>
            </a:r>
          </a:p>
          <a:p>
            <a:r>
              <a:rPr lang="en-US" dirty="0" smtClean="0"/>
              <a:t>Phase lead = 90.  amp = 5 pc  period = 1 </a:t>
            </a:r>
            <a:r>
              <a:rPr lang="en-US" dirty="0" err="1" smtClean="0"/>
              <a:t>Myr</a:t>
            </a:r>
            <a:endParaRPr lang="en-US" dirty="0" smtClean="0"/>
          </a:p>
          <a:p>
            <a:r>
              <a:rPr lang="en-US" dirty="0" smtClean="0"/>
              <a:t>981000 years  </a:t>
            </a:r>
            <a:r>
              <a:rPr lang="en-US" dirty="0" err="1" smtClean="0"/>
              <a:t>vtot_init</a:t>
            </a:r>
            <a:r>
              <a:rPr lang="en-US" dirty="0" smtClean="0"/>
              <a:t> = 60 km/</a:t>
            </a:r>
            <a:r>
              <a:rPr lang="en-US" dirty="0" err="1" smtClean="0"/>
              <a:t>s</a:t>
            </a:r>
            <a:r>
              <a:rPr lang="en-US" dirty="0" smtClean="0"/>
              <a:t>  initial radius = 10 pc</a:t>
            </a:r>
          </a:p>
          <a:p>
            <a:r>
              <a:rPr lang="en-US" dirty="0" smtClean="0"/>
              <a:t>Tilt = 20 deg    theta = 45 deg.  </a:t>
            </a:r>
            <a:endParaRPr lang="en-US" dirty="0"/>
          </a:p>
        </p:txBody>
      </p:sp>
      <p:sp>
        <p:nvSpPr>
          <p:cNvPr id="8" name="TextBox 7"/>
          <p:cNvSpPr txBox="1"/>
          <p:nvPr/>
        </p:nvSpPr>
        <p:spPr>
          <a:xfrm>
            <a:off x="5240892" y="3200400"/>
            <a:ext cx="474108" cy="369332"/>
          </a:xfrm>
          <a:prstGeom prst="rect">
            <a:avLst/>
          </a:prstGeom>
          <a:noFill/>
        </p:spPr>
        <p:txBody>
          <a:bodyPr wrap="none" rtlCol="0">
            <a:spAutoFit/>
          </a:bodyPr>
          <a:lstStyle/>
          <a:p>
            <a:r>
              <a:rPr lang="en-US" dirty="0" smtClean="0">
                <a:solidFill>
                  <a:srgbClr val="FFFFFF"/>
                </a:solidFill>
              </a:rPr>
              <a:t>X-Z</a:t>
            </a:r>
            <a:endParaRPr lang="en-US" dirty="0">
              <a:solidFill>
                <a:srgbClr val="FFFFFF"/>
              </a:solidFill>
            </a:endParaRPr>
          </a:p>
        </p:txBody>
      </p:sp>
      <p:sp>
        <p:nvSpPr>
          <p:cNvPr id="9" name="TextBox 8"/>
          <p:cNvSpPr txBox="1"/>
          <p:nvPr/>
        </p:nvSpPr>
        <p:spPr>
          <a:xfrm>
            <a:off x="4557544" y="152400"/>
            <a:ext cx="3595856" cy="2031325"/>
          </a:xfrm>
          <a:prstGeom prst="rect">
            <a:avLst/>
          </a:prstGeom>
          <a:noFill/>
        </p:spPr>
        <p:txBody>
          <a:bodyPr wrap="none" rtlCol="0">
            <a:spAutoFit/>
          </a:bodyPr>
          <a:lstStyle/>
          <a:p>
            <a:r>
              <a:rPr lang="en-US" dirty="0" smtClean="0">
                <a:latin typeface="Optima"/>
                <a:cs typeface="Optima"/>
              </a:rPr>
              <a:t>Illustration of model’s viability:</a:t>
            </a:r>
          </a:p>
          <a:p>
            <a:endParaRPr lang="en-US" dirty="0" smtClean="0">
              <a:latin typeface="Optima"/>
              <a:cs typeface="Optima"/>
            </a:endParaRPr>
          </a:p>
          <a:p>
            <a:r>
              <a:rPr lang="en-US" dirty="0" smtClean="0">
                <a:latin typeface="Optima"/>
                <a:cs typeface="Optima"/>
              </a:rPr>
              <a:t>Single-particle trajectory (white)</a:t>
            </a:r>
            <a:br>
              <a:rPr lang="en-US" dirty="0" smtClean="0">
                <a:latin typeface="Optima"/>
                <a:cs typeface="Optima"/>
              </a:rPr>
            </a:br>
            <a:r>
              <a:rPr lang="en-US" dirty="0" smtClean="0">
                <a:latin typeface="Optima"/>
                <a:cs typeface="Optima"/>
              </a:rPr>
              <a:t>in presence of black hole and</a:t>
            </a:r>
            <a:br>
              <a:rPr lang="en-US" dirty="0" smtClean="0">
                <a:latin typeface="Optima"/>
                <a:cs typeface="Optima"/>
              </a:rPr>
            </a:br>
            <a:r>
              <a:rPr lang="en-US" dirty="0" smtClean="0">
                <a:latin typeface="Optima"/>
                <a:cs typeface="Optima"/>
              </a:rPr>
              <a:t>central cluster undergoing circular</a:t>
            </a:r>
            <a:br>
              <a:rPr lang="en-US" dirty="0" smtClean="0">
                <a:latin typeface="Optima"/>
                <a:cs typeface="Optima"/>
              </a:rPr>
            </a:br>
            <a:r>
              <a:rPr lang="en-US" dirty="0" smtClean="0">
                <a:latin typeface="Optima"/>
                <a:cs typeface="Optima"/>
              </a:rPr>
              <a:t>harmonic </a:t>
            </a:r>
            <a:r>
              <a:rPr lang="en-US" dirty="0" smtClean="0">
                <a:latin typeface="Optima"/>
                <a:cs typeface="Optima"/>
              </a:rPr>
              <a:t>motion (</a:t>
            </a:r>
            <a:r>
              <a:rPr lang="en-US" dirty="0" err="1" smtClean="0">
                <a:latin typeface="Optima"/>
                <a:cs typeface="Optima"/>
              </a:rPr>
              <a:t>centroid</a:t>
            </a:r>
            <a:r>
              <a:rPr lang="en-US" dirty="0" smtClean="0">
                <a:latin typeface="Optima"/>
                <a:cs typeface="Optima"/>
              </a:rPr>
              <a:t> in red)</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1" y="304800"/>
            <a:ext cx="5638800" cy="3928908"/>
          </a:xfrm>
          <a:prstGeom prst="rect">
            <a:avLst/>
          </a:prstGeom>
        </p:spPr>
      </p:pic>
      <p:pic>
        <p:nvPicPr>
          <p:cNvPr id="4" name="Picture 3"/>
          <p:cNvPicPr>
            <a:picLocks noChangeAspect="1"/>
          </p:cNvPicPr>
          <p:nvPr/>
        </p:nvPicPr>
        <p:blipFill>
          <a:blip r:embed="rId3"/>
          <a:stretch>
            <a:fillRect/>
          </a:stretch>
        </p:blipFill>
        <p:spPr>
          <a:xfrm>
            <a:off x="4882595" y="1803400"/>
            <a:ext cx="4272995" cy="3683000"/>
          </a:xfrm>
          <a:prstGeom prst="rect">
            <a:avLst/>
          </a:prstGeom>
        </p:spPr>
      </p:pic>
      <p:pic>
        <p:nvPicPr>
          <p:cNvPr id="3" name="Picture 2"/>
          <p:cNvPicPr>
            <a:picLocks noChangeAspect="1"/>
          </p:cNvPicPr>
          <p:nvPr/>
        </p:nvPicPr>
        <p:blipFill>
          <a:blip r:embed="rId4"/>
          <a:stretch>
            <a:fillRect/>
          </a:stretch>
        </p:blipFill>
        <p:spPr>
          <a:xfrm>
            <a:off x="457200" y="3467157"/>
            <a:ext cx="5334000" cy="3314643"/>
          </a:xfrm>
          <a:prstGeom prst="rect">
            <a:avLst/>
          </a:prstGeom>
        </p:spPr>
      </p:pic>
      <p:sp>
        <p:nvSpPr>
          <p:cNvPr id="5" name="TextBox 4"/>
          <p:cNvSpPr txBox="1"/>
          <p:nvPr/>
        </p:nvSpPr>
        <p:spPr>
          <a:xfrm>
            <a:off x="5791200" y="5410200"/>
            <a:ext cx="2959163" cy="1600438"/>
          </a:xfrm>
          <a:prstGeom prst="rect">
            <a:avLst/>
          </a:prstGeom>
          <a:noFill/>
        </p:spPr>
        <p:txBody>
          <a:bodyPr wrap="none" rtlCol="0">
            <a:spAutoFit/>
          </a:bodyPr>
          <a:lstStyle/>
          <a:p>
            <a:r>
              <a:rPr lang="en-US" sz="1600" dirty="0" err="1" smtClean="0"/>
              <a:t>osc</a:t>
            </a:r>
            <a:r>
              <a:rPr lang="en-US" sz="1600" dirty="0" smtClean="0"/>
              <a:t>, 3., 2., 100000, 70, 5</a:t>
            </a:r>
          </a:p>
          <a:p>
            <a:r>
              <a:rPr lang="en-US" sz="1600" dirty="0" smtClean="0"/>
              <a:t>Phase lead = -90.  amp = 3 pc  </a:t>
            </a:r>
          </a:p>
          <a:p>
            <a:r>
              <a:rPr lang="en-US" sz="1600" dirty="0" smtClean="0"/>
              <a:t>period = 2 </a:t>
            </a:r>
            <a:r>
              <a:rPr lang="en-US" sz="1600" dirty="0" err="1" smtClean="0"/>
              <a:t>Myr</a:t>
            </a:r>
            <a:endParaRPr lang="en-US" sz="1600" dirty="0" smtClean="0"/>
          </a:p>
          <a:p>
            <a:r>
              <a:rPr lang="en-US" sz="1600" dirty="0" smtClean="0"/>
              <a:t>700000 years  </a:t>
            </a:r>
            <a:r>
              <a:rPr lang="en-US" sz="1600" dirty="0" err="1" smtClean="0"/>
              <a:t>vtot_init</a:t>
            </a:r>
            <a:r>
              <a:rPr lang="en-US" sz="1600" dirty="0" smtClean="0"/>
              <a:t> = 70 km/</a:t>
            </a:r>
            <a:r>
              <a:rPr lang="en-US" sz="1600" dirty="0" err="1" smtClean="0"/>
              <a:t>s</a:t>
            </a:r>
            <a:r>
              <a:rPr lang="en-US" sz="1600" dirty="0" smtClean="0"/>
              <a:t>  </a:t>
            </a:r>
          </a:p>
          <a:p>
            <a:r>
              <a:rPr lang="en-US" sz="1600" dirty="0" smtClean="0"/>
              <a:t>initial radius = 10 pc, Tilt = 20 deg</a:t>
            </a:r>
          </a:p>
          <a:p>
            <a:endParaRPr lang="en-US" dirty="0"/>
          </a:p>
        </p:txBody>
      </p:sp>
      <p:sp>
        <p:nvSpPr>
          <p:cNvPr id="6" name="TextBox 5"/>
          <p:cNvSpPr txBox="1"/>
          <p:nvPr/>
        </p:nvSpPr>
        <p:spPr>
          <a:xfrm>
            <a:off x="838200" y="838200"/>
            <a:ext cx="543739" cy="369332"/>
          </a:xfrm>
          <a:prstGeom prst="rect">
            <a:avLst/>
          </a:prstGeom>
          <a:noFill/>
        </p:spPr>
        <p:txBody>
          <a:bodyPr wrap="none" rtlCol="0">
            <a:spAutoFit/>
          </a:bodyPr>
          <a:lstStyle/>
          <a:p>
            <a:r>
              <a:rPr lang="en-US" dirty="0" smtClean="0">
                <a:solidFill>
                  <a:srgbClr val="FFFFFF"/>
                </a:solidFill>
                <a:latin typeface="Optima"/>
                <a:cs typeface="Optima"/>
              </a:rPr>
              <a:t>X-Y</a:t>
            </a:r>
            <a:endParaRPr lang="en-US" dirty="0">
              <a:solidFill>
                <a:srgbClr val="FFFFFF"/>
              </a:solidFill>
              <a:latin typeface="Optima"/>
              <a:cs typeface="Optima"/>
            </a:endParaRPr>
          </a:p>
        </p:txBody>
      </p:sp>
      <p:sp>
        <p:nvSpPr>
          <p:cNvPr id="7" name="TextBox 6"/>
          <p:cNvSpPr txBox="1"/>
          <p:nvPr/>
        </p:nvSpPr>
        <p:spPr>
          <a:xfrm>
            <a:off x="762000" y="3810000"/>
            <a:ext cx="543739" cy="369332"/>
          </a:xfrm>
          <a:prstGeom prst="rect">
            <a:avLst/>
          </a:prstGeom>
          <a:noFill/>
        </p:spPr>
        <p:txBody>
          <a:bodyPr wrap="none" rtlCol="0">
            <a:spAutoFit/>
          </a:bodyPr>
          <a:lstStyle/>
          <a:p>
            <a:r>
              <a:rPr lang="en-US" dirty="0" smtClean="0">
                <a:solidFill>
                  <a:srgbClr val="FFFFFF"/>
                </a:solidFill>
                <a:latin typeface="Optima"/>
                <a:cs typeface="Optima"/>
              </a:rPr>
              <a:t>X</a:t>
            </a:r>
            <a:r>
              <a:rPr lang="en-US" dirty="0" smtClean="0">
                <a:solidFill>
                  <a:srgbClr val="FFFFFF"/>
                </a:solidFill>
                <a:latin typeface="Optima"/>
                <a:cs typeface="Optima"/>
              </a:rPr>
              <a:t>-Z</a:t>
            </a:r>
            <a:endParaRPr lang="en-US" dirty="0">
              <a:solidFill>
                <a:srgbClr val="FFFFFF"/>
              </a:solidFill>
              <a:latin typeface="Optima"/>
              <a:cs typeface="Optima"/>
            </a:endParaRPr>
          </a:p>
        </p:txBody>
      </p:sp>
      <p:sp>
        <p:nvSpPr>
          <p:cNvPr id="8" name="TextBox 7"/>
          <p:cNvSpPr txBox="1"/>
          <p:nvPr/>
        </p:nvSpPr>
        <p:spPr>
          <a:xfrm>
            <a:off x="5410200" y="2209800"/>
            <a:ext cx="462724" cy="369332"/>
          </a:xfrm>
          <a:prstGeom prst="rect">
            <a:avLst/>
          </a:prstGeom>
          <a:noFill/>
        </p:spPr>
        <p:txBody>
          <a:bodyPr wrap="none" rtlCol="0">
            <a:spAutoFit/>
          </a:bodyPr>
          <a:lstStyle/>
          <a:p>
            <a:r>
              <a:rPr lang="en-US" dirty="0" smtClean="0">
                <a:solidFill>
                  <a:srgbClr val="FFFFFF"/>
                </a:solidFill>
              </a:rPr>
              <a:t>Y-</a:t>
            </a:r>
            <a:r>
              <a:rPr lang="en-US" dirty="0" smtClean="0">
                <a:solidFill>
                  <a:srgbClr val="FFFFFF"/>
                </a:solidFill>
              </a:rPr>
              <a:t>Z</a:t>
            </a:r>
            <a:endParaRPr lang="en-US" dirty="0">
              <a:solidFill>
                <a:srgbClr val="FFFFFF"/>
              </a:solidFill>
            </a:endParaRPr>
          </a:p>
        </p:txBody>
      </p:sp>
      <p:sp>
        <p:nvSpPr>
          <p:cNvPr id="10" name="TextBox 9"/>
          <p:cNvSpPr txBox="1"/>
          <p:nvPr/>
        </p:nvSpPr>
        <p:spPr>
          <a:xfrm>
            <a:off x="6019801" y="152400"/>
            <a:ext cx="3212771" cy="1815882"/>
          </a:xfrm>
          <a:prstGeom prst="rect">
            <a:avLst/>
          </a:prstGeom>
          <a:noFill/>
        </p:spPr>
        <p:txBody>
          <a:bodyPr wrap="none" rtlCol="0">
            <a:spAutoFit/>
          </a:bodyPr>
          <a:lstStyle/>
          <a:p>
            <a:r>
              <a:rPr lang="en-US" sz="1600" dirty="0" smtClean="0">
                <a:latin typeface="Optima"/>
                <a:cs typeface="Optima"/>
              </a:rPr>
              <a:t>Illustration of </a:t>
            </a:r>
            <a:r>
              <a:rPr lang="en-US" sz="1600" dirty="0" smtClean="0">
                <a:latin typeface="Optima"/>
                <a:cs typeface="Optima"/>
              </a:rPr>
              <a:t>model viability - 2:</a:t>
            </a:r>
            <a:endParaRPr lang="en-US" sz="1600" dirty="0" smtClean="0">
              <a:latin typeface="Optima"/>
              <a:cs typeface="Optima"/>
            </a:endParaRPr>
          </a:p>
          <a:p>
            <a:endParaRPr lang="en-US" sz="1600" dirty="0" smtClean="0">
              <a:latin typeface="Optima"/>
              <a:cs typeface="Optima"/>
            </a:endParaRPr>
          </a:p>
          <a:p>
            <a:r>
              <a:rPr lang="en-US" sz="1600" dirty="0" smtClean="0">
                <a:latin typeface="Optima"/>
                <a:cs typeface="Optima"/>
              </a:rPr>
              <a:t>Single-particle trajectory (white)</a:t>
            </a:r>
            <a:br>
              <a:rPr lang="en-US" sz="1600" dirty="0" smtClean="0">
                <a:latin typeface="Optima"/>
                <a:cs typeface="Optima"/>
              </a:rPr>
            </a:br>
            <a:r>
              <a:rPr lang="en-US" sz="1600" dirty="0" smtClean="0">
                <a:latin typeface="Optima"/>
                <a:cs typeface="Optima"/>
              </a:rPr>
              <a:t>in presence of black hole and</a:t>
            </a:r>
            <a:br>
              <a:rPr lang="en-US" sz="1600" dirty="0" smtClean="0">
                <a:latin typeface="Optima"/>
                <a:cs typeface="Optima"/>
              </a:rPr>
            </a:br>
            <a:r>
              <a:rPr lang="en-US" sz="1600" dirty="0" smtClean="0">
                <a:latin typeface="Optima"/>
                <a:cs typeface="Optima"/>
              </a:rPr>
              <a:t>central cluster undergoing circular</a:t>
            </a:r>
            <a:br>
              <a:rPr lang="en-US" sz="1600" dirty="0" smtClean="0">
                <a:latin typeface="Optima"/>
                <a:cs typeface="Optima"/>
              </a:rPr>
            </a:br>
            <a:r>
              <a:rPr lang="en-US" sz="1600" dirty="0" smtClean="0">
                <a:latin typeface="Optima"/>
                <a:cs typeface="Optima"/>
              </a:rPr>
              <a:t>harmonic motion (</a:t>
            </a:r>
            <a:r>
              <a:rPr lang="en-US" sz="1600" dirty="0" err="1" smtClean="0">
                <a:latin typeface="Optima"/>
                <a:cs typeface="Optima"/>
              </a:rPr>
              <a:t>centroid</a:t>
            </a:r>
            <a:r>
              <a:rPr lang="en-US" sz="1600" dirty="0" smtClean="0">
                <a:latin typeface="Optima"/>
                <a:cs typeface="Optima"/>
              </a:rPr>
              <a:t> in red)</a:t>
            </a:r>
          </a:p>
          <a:p>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685800" y="914400"/>
            <a:ext cx="7871635" cy="861774"/>
          </a:xfrm>
          <a:prstGeom prst="rect">
            <a:avLst/>
          </a:prstGeom>
          <a:noFill/>
        </p:spPr>
        <p:txBody>
          <a:bodyPr wrap="none" rtlCol="0">
            <a:spAutoFit/>
          </a:bodyPr>
          <a:lstStyle/>
          <a:p>
            <a:r>
              <a:rPr lang="en-US" sz="2000" b="1" dirty="0" smtClean="0">
                <a:latin typeface="Optima"/>
                <a:cs typeface="Optima"/>
              </a:rPr>
              <a:t>Caveats:  </a:t>
            </a:r>
            <a:r>
              <a:rPr lang="en-US" sz="2000" dirty="0" smtClean="0">
                <a:latin typeface="Optima"/>
                <a:cs typeface="Optima"/>
              </a:rPr>
              <a:t>No stellar displacement yet detected in GC</a:t>
            </a:r>
          </a:p>
          <a:p>
            <a:pPr>
              <a:spcBef>
                <a:spcPts val="1200"/>
              </a:spcBef>
            </a:pPr>
            <a:r>
              <a:rPr lang="en-US" sz="2000" dirty="0" smtClean="0">
                <a:latin typeface="Optima"/>
                <a:cs typeface="Optima"/>
              </a:rPr>
              <a:t>               Mark Reid’s limit on the in-plane motion of </a:t>
            </a:r>
            <a:r>
              <a:rPr lang="en-US" sz="2000" dirty="0" err="1" smtClean="0">
                <a:latin typeface="Optima"/>
                <a:cs typeface="Optima"/>
              </a:rPr>
              <a:t>SgrA</a:t>
            </a:r>
            <a:r>
              <a:rPr lang="en-US" sz="2000" dirty="0" smtClean="0">
                <a:latin typeface="Optima"/>
                <a:cs typeface="Optima"/>
              </a:rPr>
              <a:t>* ~ 20 km/</a:t>
            </a:r>
            <a:r>
              <a:rPr lang="en-US" sz="2000" dirty="0" err="1" smtClean="0">
                <a:latin typeface="Optima"/>
                <a:cs typeface="Optima"/>
              </a:rPr>
              <a:t>s</a:t>
            </a:r>
            <a:endParaRPr lang="en-US" sz="2000" dirty="0">
              <a:latin typeface="Optima"/>
              <a:cs typeface="Optima"/>
            </a:endParaRPr>
          </a:p>
        </p:txBody>
      </p:sp>
      <p:sp>
        <p:nvSpPr>
          <p:cNvPr id="4" name="TextBox 3"/>
          <p:cNvSpPr txBox="1"/>
          <p:nvPr/>
        </p:nvSpPr>
        <p:spPr>
          <a:xfrm>
            <a:off x="732835" y="2438400"/>
            <a:ext cx="7198371" cy="1015663"/>
          </a:xfrm>
          <a:prstGeom prst="rect">
            <a:avLst/>
          </a:prstGeom>
          <a:noFill/>
        </p:spPr>
        <p:txBody>
          <a:bodyPr wrap="none" rtlCol="0">
            <a:spAutoFit/>
          </a:bodyPr>
          <a:lstStyle/>
          <a:p>
            <a:r>
              <a:rPr lang="en-US" sz="2000" b="1" dirty="0" smtClean="0">
                <a:latin typeface="Optima"/>
                <a:cs typeface="Optima"/>
              </a:rPr>
              <a:t>Implication:    </a:t>
            </a:r>
            <a:r>
              <a:rPr lang="en-US" sz="2000" dirty="0" smtClean="0">
                <a:latin typeface="Optima"/>
                <a:cs typeface="Optima"/>
              </a:rPr>
              <a:t>AGN accretion can be enhanced without </a:t>
            </a:r>
            <a:br>
              <a:rPr lang="en-US" sz="2000" dirty="0" smtClean="0">
                <a:latin typeface="Optima"/>
                <a:cs typeface="Optima"/>
              </a:rPr>
            </a:br>
            <a:r>
              <a:rPr lang="en-US" sz="2000" dirty="0" smtClean="0">
                <a:latin typeface="Optima"/>
                <a:cs typeface="Optima"/>
              </a:rPr>
              <a:t>                         calling on mergers, </a:t>
            </a:r>
            <a:r>
              <a:rPr lang="en-US" sz="2000" u="sng" dirty="0" smtClean="0">
                <a:latin typeface="Optima"/>
                <a:cs typeface="Optima"/>
              </a:rPr>
              <a:t>IF</a:t>
            </a:r>
            <a:r>
              <a:rPr lang="en-US" sz="2000" dirty="0" smtClean="0">
                <a:latin typeface="Optima"/>
                <a:cs typeface="Optima"/>
              </a:rPr>
              <a:t> the BH is harmonically</a:t>
            </a:r>
            <a:br>
              <a:rPr lang="en-US" sz="2000" dirty="0" smtClean="0">
                <a:latin typeface="Optima"/>
                <a:cs typeface="Optima"/>
              </a:rPr>
            </a:br>
            <a:r>
              <a:rPr lang="en-US" sz="2000" dirty="0" smtClean="0">
                <a:latin typeface="Optima"/>
                <a:cs typeface="Optima"/>
              </a:rPr>
              <a:t>                         displaced from the galactic potential minimum. </a:t>
            </a:r>
            <a:endParaRPr lang="en-US" sz="2000" dirty="0">
              <a:latin typeface="Optima"/>
              <a:cs typeface="Optima"/>
            </a:endParaRPr>
          </a:p>
        </p:txBody>
      </p:sp>
      <p:sp>
        <p:nvSpPr>
          <p:cNvPr id="5" name="TextBox 4"/>
          <p:cNvSpPr txBox="1"/>
          <p:nvPr/>
        </p:nvSpPr>
        <p:spPr>
          <a:xfrm>
            <a:off x="762000" y="4077831"/>
            <a:ext cx="7789568" cy="2246769"/>
          </a:xfrm>
          <a:prstGeom prst="rect">
            <a:avLst/>
          </a:prstGeom>
          <a:noFill/>
        </p:spPr>
        <p:txBody>
          <a:bodyPr wrap="none" rtlCol="0">
            <a:spAutoFit/>
          </a:bodyPr>
          <a:lstStyle/>
          <a:p>
            <a:r>
              <a:rPr lang="en-US" sz="2000" b="1" dirty="0" smtClean="0">
                <a:latin typeface="Optima"/>
                <a:cs typeface="Optima"/>
              </a:rPr>
              <a:t>Conclusions:   </a:t>
            </a:r>
            <a:r>
              <a:rPr lang="en-US" sz="2000" dirty="0" smtClean="0">
                <a:latin typeface="Optima"/>
                <a:cs typeface="Optima"/>
              </a:rPr>
              <a:t>– Strongly tilted disks are not well motivated for </a:t>
            </a:r>
            <a:br>
              <a:rPr lang="en-US" sz="2000" dirty="0" smtClean="0">
                <a:latin typeface="Optima"/>
                <a:cs typeface="Optima"/>
              </a:rPr>
            </a:br>
            <a:r>
              <a:rPr lang="en-US" sz="2000" dirty="0" smtClean="0">
                <a:latin typeface="Optima"/>
                <a:cs typeface="Optima"/>
              </a:rPr>
              <a:t>                           isolated galaxies</a:t>
            </a:r>
          </a:p>
          <a:p>
            <a:endParaRPr lang="en-US" sz="2000" dirty="0" smtClean="0">
              <a:latin typeface="Optima"/>
              <a:cs typeface="Optima"/>
            </a:endParaRPr>
          </a:p>
          <a:p>
            <a:r>
              <a:rPr lang="en-US" sz="2000" dirty="0" smtClean="0">
                <a:latin typeface="Optima"/>
                <a:cs typeface="Optima"/>
              </a:rPr>
              <a:t>                       – </a:t>
            </a:r>
            <a:r>
              <a:rPr lang="en-US" sz="2000" dirty="0" err="1" smtClean="0">
                <a:latin typeface="Optima"/>
                <a:cs typeface="Optima"/>
              </a:rPr>
              <a:t>m</a:t>
            </a:r>
            <a:r>
              <a:rPr lang="en-US" sz="2000" dirty="0" smtClean="0">
                <a:latin typeface="Optima"/>
                <a:cs typeface="Optima"/>
              </a:rPr>
              <a:t>=1 modes involving both tilts of the gas layer and</a:t>
            </a:r>
            <a:br>
              <a:rPr lang="en-US" sz="2000" dirty="0" smtClean="0">
                <a:latin typeface="Optima"/>
                <a:cs typeface="Optima"/>
              </a:rPr>
            </a:br>
            <a:r>
              <a:rPr lang="en-US" sz="2000" dirty="0" smtClean="0">
                <a:latin typeface="Optima"/>
                <a:cs typeface="Optima"/>
              </a:rPr>
              <a:t>                          </a:t>
            </a:r>
            <a:r>
              <a:rPr lang="en-US" sz="2000" dirty="0" err="1" smtClean="0">
                <a:latin typeface="Optima"/>
                <a:cs typeface="Optima"/>
              </a:rPr>
              <a:t>dislplacements</a:t>
            </a:r>
            <a:r>
              <a:rPr lang="en-US" sz="2000" dirty="0" smtClean="0">
                <a:latin typeface="Optima"/>
                <a:cs typeface="Optima"/>
              </a:rPr>
              <a:t> of the central black hole (&amp; its stellar</a:t>
            </a:r>
            <a:br>
              <a:rPr lang="en-US" sz="2000" dirty="0" smtClean="0">
                <a:latin typeface="Optima"/>
                <a:cs typeface="Optima"/>
              </a:rPr>
            </a:br>
            <a:r>
              <a:rPr lang="en-US" sz="2000" dirty="0" smtClean="0">
                <a:latin typeface="Optima"/>
                <a:cs typeface="Optima"/>
              </a:rPr>
              <a:t>                          entourage) offer a potential way of understanding</a:t>
            </a:r>
            <a:br>
              <a:rPr lang="en-US" sz="2000" dirty="0" smtClean="0">
                <a:latin typeface="Optima"/>
                <a:cs typeface="Optima"/>
              </a:rPr>
            </a:br>
            <a:r>
              <a:rPr lang="en-US" sz="2000" dirty="0" smtClean="0">
                <a:latin typeface="Optima"/>
                <a:cs typeface="Optima"/>
              </a:rPr>
              <a:t>                          strong disk inclinations                        </a:t>
            </a:r>
            <a:endParaRPr lang="en-US" sz="2000" dirty="0">
              <a:latin typeface="Optima"/>
              <a:cs typeface="Opt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C0671"/>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086600" y="3581400"/>
            <a:ext cx="1800225" cy="701675"/>
          </a:xfrm>
          <a:prstGeom prst="rect">
            <a:avLst/>
          </a:prstGeom>
          <a:noFill/>
          <a:ln w="9525">
            <a:noFill/>
            <a:miter lim="800000"/>
            <a:headEnd/>
            <a:tailEnd/>
          </a:ln>
        </p:spPr>
        <p:txBody>
          <a:bodyPr wrap="none">
            <a:prstTxWarp prst="textNoShape">
              <a:avLst/>
            </a:prstTxWarp>
            <a:spAutoFit/>
          </a:bodyPr>
          <a:lstStyle/>
          <a:p>
            <a:r>
              <a:rPr lang="en-US" sz="2000">
                <a:solidFill>
                  <a:srgbClr val="F4E3FF"/>
                </a:solidFill>
              </a:rPr>
              <a:t>Quasi-steady </a:t>
            </a:r>
            <a:br>
              <a:rPr lang="en-US" sz="2000">
                <a:solidFill>
                  <a:srgbClr val="F4E3FF"/>
                </a:solidFill>
              </a:rPr>
            </a:br>
            <a:r>
              <a:rPr lang="en-US" sz="2000">
                <a:solidFill>
                  <a:srgbClr val="F4E3FF"/>
                </a:solidFill>
              </a:rPr>
              <a:t>gas inflow</a:t>
            </a:r>
            <a:endParaRPr lang="en-US" sz="1800">
              <a:solidFill>
                <a:srgbClr val="F4E3FF"/>
              </a:solidFill>
            </a:endParaRPr>
          </a:p>
        </p:txBody>
      </p:sp>
      <p:sp>
        <p:nvSpPr>
          <p:cNvPr id="3" name="Text Box 5"/>
          <p:cNvSpPr txBox="1">
            <a:spLocks noChangeArrowheads="1"/>
          </p:cNvSpPr>
          <p:nvPr/>
        </p:nvSpPr>
        <p:spPr bwMode="auto">
          <a:xfrm>
            <a:off x="1676400" y="1295400"/>
            <a:ext cx="919163" cy="396875"/>
          </a:xfrm>
          <a:prstGeom prst="rect">
            <a:avLst/>
          </a:prstGeom>
          <a:noFill/>
          <a:ln w="9525">
            <a:noFill/>
            <a:miter lim="800000"/>
            <a:headEnd/>
            <a:tailEnd/>
          </a:ln>
        </p:spPr>
        <p:txBody>
          <a:bodyPr wrap="none">
            <a:prstTxWarp prst="textNoShape">
              <a:avLst/>
            </a:prstTxWarp>
            <a:spAutoFit/>
          </a:bodyPr>
          <a:lstStyle/>
          <a:p>
            <a:r>
              <a:rPr lang="en-US" sz="2000">
                <a:solidFill>
                  <a:srgbClr val="F9FFBA"/>
                </a:solidFill>
              </a:rPr>
              <a:t>1. Disk</a:t>
            </a:r>
          </a:p>
        </p:txBody>
      </p:sp>
      <p:sp>
        <p:nvSpPr>
          <p:cNvPr id="4" name="Arc 8"/>
          <p:cNvSpPr>
            <a:spLocks/>
          </p:cNvSpPr>
          <p:nvPr/>
        </p:nvSpPr>
        <p:spPr bwMode="auto">
          <a:xfrm flipH="1" flipV="1">
            <a:off x="609600" y="3581400"/>
            <a:ext cx="914400" cy="21336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87E3E3"/>
            </a:solidFill>
            <a:round/>
            <a:headEnd/>
            <a:tailEnd/>
          </a:ln>
        </p:spPr>
        <p:txBody>
          <a:bodyPr wrap="none" anchor="ctr">
            <a:prstTxWarp prst="textNoShape">
              <a:avLst/>
            </a:prstTxWarp>
          </a:bodyPr>
          <a:lstStyle/>
          <a:p>
            <a:endParaRPr lang="en-US"/>
          </a:p>
        </p:txBody>
      </p:sp>
      <p:sp>
        <p:nvSpPr>
          <p:cNvPr id="5" name="Arc 10"/>
          <p:cNvSpPr>
            <a:spLocks/>
          </p:cNvSpPr>
          <p:nvPr/>
        </p:nvSpPr>
        <p:spPr bwMode="auto">
          <a:xfrm flipH="1">
            <a:off x="609600" y="1524000"/>
            <a:ext cx="914400" cy="2057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rgbClr val="87E3E3"/>
            </a:solidFill>
            <a:round/>
            <a:headEnd/>
            <a:tailEnd/>
          </a:ln>
        </p:spPr>
        <p:txBody>
          <a:bodyPr wrap="none" anchor="ctr">
            <a:prstTxWarp prst="textNoShape">
              <a:avLst/>
            </a:prstTxWarp>
          </a:bodyPr>
          <a:lstStyle/>
          <a:p>
            <a:endParaRPr lang="en-US"/>
          </a:p>
        </p:txBody>
      </p:sp>
      <p:sp>
        <p:nvSpPr>
          <p:cNvPr id="6" name="Line 11"/>
          <p:cNvSpPr>
            <a:spLocks noChangeShapeType="1"/>
          </p:cNvSpPr>
          <p:nvPr/>
        </p:nvSpPr>
        <p:spPr bwMode="auto">
          <a:xfrm>
            <a:off x="1447800" y="1524000"/>
            <a:ext cx="228600" cy="0"/>
          </a:xfrm>
          <a:prstGeom prst="line">
            <a:avLst/>
          </a:prstGeom>
          <a:noFill/>
          <a:ln w="28575">
            <a:solidFill>
              <a:srgbClr val="87E3E3"/>
            </a:solidFill>
            <a:round/>
            <a:headEnd/>
            <a:tailEnd type="triangle" w="med" len="med"/>
          </a:ln>
        </p:spPr>
        <p:txBody>
          <a:bodyPr wrap="none" anchor="ctr">
            <a:prstTxWarp prst="textNoShape">
              <a:avLst/>
            </a:prstTxWarp>
          </a:bodyPr>
          <a:lstStyle/>
          <a:p>
            <a:endParaRPr lang="en-US"/>
          </a:p>
        </p:txBody>
      </p:sp>
      <p:sp>
        <p:nvSpPr>
          <p:cNvPr id="7" name="Line 12"/>
          <p:cNvSpPr>
            <a:spLocks noChangeShapeType="1"/>
          </p:cNvSpPr>
          <p:nvPr/>
        </p:nvSpPr>
        <p:spPr bwMode="auto">
          <a:xfrm flipH="1" flipV="1">
            <a:off x="6400800" y="1524000"/>
            <a:ext cx="685800" cy="2362200"/>
          </a:xfrm>
          <a:prstGeom prst="line">
            <a:avLst/>
          </a:prstGeom>
          <a:noFill/>
          <a:ln w="25400">
            <a:solidFill>
              <a:srgbClr val="DECDF4"/>
            </a:solidFill>
            <a:round/>
            <a:headEnd/>
            <a:tailEnd/>
          </a:ln>
        </p:spPr>
        <p:txBody>
          <a:bodyPr wrap="none" anchor="ctr">
            <a:prstTxWarp prst="textNoShape">
              <a:avLst/>
            </a:prstTxWarp>
          </a:bodyPr>
          <a:lstStyle/>
          <a:p>
            <a:endParaRPr lang="en-US"/>
          </a:p>
        </p:txBody>
      </p:sp>
      <p:sp>
        <p:nvSpPr>
          <p:cNvPr id="8" name="Line 13"/>
          <p:cNvSpPr>
            <a:spLocks noChangeShapeType="1"/>
          </p:cNvSpPr>
          <p:nvPr/>
        </p:nvSpPr>
        <p:spPr bwMode="auto">
          <a:xfrm flipH="1">
            <a:off x="4343400" y="1524000"/>
            <a:ext cx="2057400" cy="0"/>
          </a:xfrm>
          <a:prstGeom prst="line">
            <a:avLst/>
          </a:prstGeom>
          <a:noFill/>
          <a:ln w="19050">
            <a:solidFill>
              <a:srgbClr val="DECDF4"/>
            </a:solidFill>
            <a:round/>
            <a:headEnd/>
            <a:tailEnd type="triangle" w="med" len="med"/>
          </a:ln>
        </p:spPr>
        <p:txBody>
          <a:bodyPr wrap="none" anchor="ctr">
            <a:prstTxWarp prst="textNoShape">
              <a:avLst/>
            </a:prstTxWarp>
          </a:bodyPr>
          <a:lstStyle/>
          <a:p>
            <a:endParaRPr lang="en-US"/>
          </a:p>
        </p:txBody>
      </p:sp>
      <p:sp>
        <p:nvSpPr>
          <p:cNvPr id="9" name="Line 14"/>
          <p:cNvSpPr>
            <a:spLocks noChangeShapeType="1"/>
          </p:cNvSpPr>
          <p:nvPr/>
        </p:nvSpPr>
        <p:spPr bwMode="auto">
          <a:xfrm flipH="1" flipV="1">
            <a:off x="4495800" y="2971800"/>
            <a:ext cx="2590800" cy="914400"/>
          </a:xfrm>
          <a:prstGeom prst="line">
            <a:avLst/>
          </a:prstGeom>
          <a:noFill/>
          <a:ln w="19050">
            <a:solidFill>
              <a:srgbClr val="DECDF4"/>
            </a:solidFill>
            <a:round/>
            <a:headEnd/>
            <a:tailEnd type="triangle" w="med" len="med"/>
          </a:ln>
        </p:spPr>
        <p:txBody>
          <a:bodyPr wrap="none" anchor="ctr">
            <a:prstTxWarp prst="textNoShape">
              <a:avLst/>
            </a:prstTxWarp>
          </a:bodyPr>
          <a:lstStyle/>
          <a:p>
            <a:endParaRPr lang="en-US"/>
          </a:p>
        </p:txBody>
      </p:sp>
      <p:sp>
        <p:nvSpPr>
          <p:cNvPr id="10" name="Line 15"/>
          <p:cNvSpPr>
            <a:spLocks noChangeShapeType="1"/>
          </p:cNvSpPr>
          <p:nvPr/>
        </p:nvSpPr>
        <p:spPr bwMode="auto">
          <a:xfrm flipH="1" flipV="1">
            <a:off x="4953000" y="3657600"/>
            <a:ext cx="2133600" cy="228600"/>
          </a:xfrm>
          <a:prstGeom prst="line">
            <a:avLst/>
          </a:prstGeom>
          <a:noFill/>
          <a:ln w="22225">
            <a:solidFill>
              <a:srgbClr val="DECDF4"/>
            </a:solidFill>
            <a:round/>
            <a:headEnd/>
            <a:tailEnd type="triangle" w="med" len="med"/>
          </a:ln>
        </p:spPr>
        <p:txBody>
          <a:bodyPr wrap="none" anchor="ctr">
            <a:prstTxWarp prst="textNoShape">
              <a:avLst/>
            </a:prstTxWarp>
          </a:bodyPr>
          <a:lstStyle/>
          <a:p>
            <a:endParaRPr lang="en-US"/>
          </a:p>
        </p:txBody>
      </p:sp>
      <p:sp>
        <p:nvSpPr>
          <p:cNvPr id="11" name="Line 16"/>
          <p:cNvSpPr>
            <a:spLocks noChangeShapeType="1"/>
          </p:cNvSpPr>
          <p:nvPr/>
        </p:nvSpPr>
        <p:spPr bwMode="auto">
          <a:xfrm flipH="1">
            <a:off x="5715000" y="3886200"/>
            <a:ext cx="1371600" cy="304800"/>
          </a:xfrm>
          <a:prstGeom prst="line">
            <a:avLst/>
          </a:prstGeom>
          <a:noFill/>
          <a:ln w="19050">
            <a:solidFill>
              <a:srgbClr val="DECDF4"/>
            </a:solidFill>
            <a:round/>
            <a:headEnd/>
            <a:tailEnd type="triangle" w="med" len="med"/>
          </a:ln>
        </p:spPr>
        <p:txBody>
          <a:bodyPr wrap="none" anchor="ctr">
            <a:prstTxWarp prst="textNoShape">
              <a:avLst/>
            </a:prstTxWarp>
          </a:bodyPr>
          <a:lstStyle/>
          <a:p>
            <a:endParaRPr lang="en-US"/>
          </a:p>
        </p:txBody>
      </p:sp>
      <p:sp>
        <p:nvSpPr>
          <p:cNvPr id="12" name="Line 17"/>
          <p:cNvSpPr>
            <a:spLocks noChangeShapeType="1"/>
          </p:cNvSpPr>
          <p:nvPr/>
        </p:nvSpPr>
        <p:spPr bwMode="auto">
          <a:xfrm flipH="1">
            <a:off x="5715000" y="3886200"/>
            <a:ext cx="1371600" cy="1066800"/>
          </a:xfrm>
          <a:prstGeom prst="line">
            <a:avLst/>
          </a:prstGeom>
          <a:noFill/>
          <a:ln w="19050">
            <a:solidFill>
              <a:srgbClr val="DECDF4"/>
            </a:solidFill>
            <a:round/>
            <a:headEnd/>
            <a:tailEnd type="triangle" w="med" len="med"/>
          </a:ln>
        </p:spPr>
        <p:txBody>
          <a:bodyPr wrap="none" anchor="ctr">
            <a:prstTxWarp prst="textNoShape">
              <a:avLst/>
            </a:prstTxWarp>
          </a:bodyPr>
          <a:lstStyle/>
          <a:p>
            <a:endParaRPr lang="en-US"/>
          </a:p>
        </p:txBody>
      </p:sp>
      <p:sp>
        <p:nvSpPr>
          <p:cNvPr id="13" name="Line 18"/>
          <p:cNvSpPr>
            <a:spLocks noChangeShapeType="1"/>
          </p:cNvSpPr>
          <p:nvPr/>
        </p:nvSpPr>
        <p:spPr bwMode="auto">
          <a:xfrm flipH="1">
            <a:off x="5791200" y="3886200"/>
            <a:ext cx="1295400" cy="1752600"/>
          </a:xfrm>
          <a:prstGeom prst="line">
            <a:avLst/>
          </a:prstGeom>
          <a:noFill/>
          <a:ln w="19050">
            <a:solidFill>
              <a:srgbClr val="DECDF4"/>
            </a:solidFill>
            <a:round/>
            <a:headEnd/>
            <a:tailEnd type="triangle" w="med" len="med"/>
          </a:ln>
        </p:spPr>
        <p:txBody>
          <a:bodyPr wrap="none" anchor="ctr">
            <a:prstTxWarp prst="textNoShape">
              <a:avLst/>
            </a:prstTxWarp>
          </a:bodyPr>
          <a:lstStyle/>
          <a:p>
            <a:endParaRPr lang="en-US"/>
          </a:p>
        </p:txBody>
      </p:sp>
      <p:sp>
        <p:nvSpPr>
          <p:cNvPr id="14" name="Text Box 19"/>
          <p:cNvSpPr txBox="1">
            <a:spLocks noChangeArrowheads="1"/>
          </p:cNvSpPr>
          <p:nvPr/>
        </p:nvSpPr>
        <p:spPr bwMode="auto">
          <a:xfrm>
            <a:off x="1676400" y="5546725"/>
            <a:ext cx="4300538" cy="701675"/>
          </a:xfrm>
          <a:prstGeom prst="rect">
            <a:avLst/>
          </a:prstGeom>
          <a:noFill/>
          <a:ln w="9525">
            <a:noFill/>
            <a:miter lim="800000"/>
            <a:headEnd/>
            <a:tailEnd/>
          </a:ln>
        </p:spPr>
        <p:txBody>
          <a:bodyPr wrap="none">
            <a:prstTxWarp prst="textNoShape">
              <a:avLst/>
            </a:prstTxWarp>
            <a:spAutoFit/>
          </a:bodyPr>
          <a:lstStyle/>
          <a:p>
            <a:r>
              <a:rPr lang="en-US" sz="2000">
                <a:solidFill>
                  <a:srgbClr val="F9FFBA"/>
                </a:solidFill>
              </a:rPr>
              <a:t>6. Disk undergoes viscous evolution </a:t>
            </a:r>
            <a:br>
              <a:rPr lang="en-US" sz="2000">
                <a:solidFill>
                  <a:srgbClr val="F9FFBA"/>
                </a:solidFill>
              </a:rPr>
            </a:br>
            <a:r>
              <a:rPr lang="en-US" sz="2000">
                <a:solidFill>
                  <a:srgbClr val="F9FFBA"/>
                </a:solidFill>
              </a:rPr>
              <a:t>     and migrates into cavity</a:t>
            </a:r>
          </a:p>
        </p:txBody>
      </p:sp>
      <p:sp>
        <p:nvSpPr>
          <p:cNvPr id="15" name="Text Box 20"/>
          <p:cNvSpPr txBox="1">
            <a:spLocks noChangeArrowheads="1"/>
          </p:cNvSpPr>
          <p:nvPr/>
        </p:nvSpPr>
        <p:spPr bwMode="auto">
          <a:xfrm>
            <a:off x="1703388" y="4953000"/>
            <a:ext cx="4240212" cy="762000"/>
          </a:xfrm>
          <a:prstGeom prst="rect">
            <a:avLst/>
          </a:prstGeom>
          <a:noFill/>
          <a:ln w="9525">
            <a:noFill/>
            <a:miter lim="800000"/>
            <a:headEnd/>
            <a:tailEnd/>
          </a:ln>
        </p:spPr>
        <p:txBody>
          <a:bodyPr wrap="none">
            <a:prstTxWarp prst="textNoShape">
              <a:avLst/>
            </a:prstTxWarp>
            <a:spAutoFit/>
          </a:bodyPr>
          <a:lstStyle/>
          <a:p>
            <a:r>
              <a:rPr lang="en-US" sz="2000">
                <a:solidFill>
                  <a:srgbClr val="F9FFBA"/>
                </a:solidFill>
              </a:rPr>
              <a:t>5. Stellar winds fade out (</a:t>
            </a:r>
            <a:r>
              <a:rPr lang="en-US" sz="2000" baseline="-2000">
                <a:solidFill>
                  <a:srgbClr val="F9FFBA"/>
                </a:solidFill>
              </a:rPr>
              <a:t>~</a:t>
            </a:r>
            <a:r>
              <a:rPr lang="en-US" sz="2000">
                <a:solidFill>
                  <a:srgbClr val="F9FFBA"/>
                </a:solidFill>
              </a:rPr>
              <a:t>10</a:t>
            </a:r>
            <a:r>
              <a:rPr lang="en-US" sz="2000" baseline="30000">
                <a:solidFill>
                  <a:srgbClr val="F9FFBA"/>
                </a:solidFill>
              </a:rPr>
              <a:t>7</a:t>
            </a:r>
            <a:r>
              <a:rPr lang="en-US" sz="2000">
                <a:solidFill>
                  <a:srgbClr val="F9FFBA"/>
                </a:solidFill>
              </a:rPr>
              <a:t> yrs)</a:t>
            </a:r>
          </a:p>
          <a:p>
            <a:endParaRPr lang="en-US"/>
          </a:p>
        </p:txBody>
      </p:sp>
      <p:sp>
        <p:nvSpPr>
          <p:cNvPr id="16" name="Text Box 21"/>
          <p:cNvSpPr txBox="1">
            <a:spLocks noChangeArrowheads="1"/>
          </p:cNvSpPr>
          <p:nvPr/>
        </p:nvSpPr>
        <p:spPr bwMode="auto">
          <a:xfrm>
            <a:off x="2335213" y="319088"/>
            <a:ext cx="2693987" cy="519112"/>
          </a:xfrm>
          <a:prstGeom prst="rect">
            <a:avLst/>
          </a:prstGeom>
          <a:noFill/>
          <a:ln w="9525">
            <a:noFill/>
            <a:miter lim="800000"/>
            <a:headEnd/>
            <a:tailEnd/>
          </a:ln>
        </p:spPr>
        <p:txBody>
          <a:bodyPr wrap="none">
            <a:prstTxWarp prst="textNoShape">
              <a:avLst/>
            </a:prstTxWarp>
            <a:spAutoFit/>
          </a:bodyPr>
          <a:lstStyle/>
          <a:p>
            <a:r>
              <a:rPr lang="en-US" sz="2800" u="sng">
                <a:solidFill>
                  <a:srgbClr val="F5FFC7"/>
                </a:solidFill>
              </a:rPr>
              <a:t>The Limit Cycle</a:t>
            </a:r>
            <a:endParaRPr lang="en-US" sz="2800"/>
          </a:p>
        </p:txBody>
      </p:sp>
      <p:sp>
        <p:nvSpPr>
          <p:cNvPr id="17" name="Text Box 22"/>
          <p:cNvSpPr txBox="1">
            <a:spLocks noChangeArrowheads="1"/>
          </p:cNvSpPr>
          <p:nvPr/>
        </p:nvSpPr>
        <p:spPr bwMode="auto">
          <a:xfrm>
            <a:off x="1676400" y="4038600"/>
            <a:ext cx="3997325" cy="1066800"/>
          </a:xfrm>
          <a:prstGeom prst="rect">
            <a:avLst/>
          </a:prstGeom>
          <a:noFill/>
          <a:ln w="9525">
            <a:noFill/>
            <a:miter lim="800000"/>
            <a:headEnd/>
            <a:tailEnd/>
          </a:ln>
        </p:spPr>
        <p:txBody>
          <a:bodyPr wrap="none">
            <a:prstTxWarp prst="textNoShape">
              <a:avLst/>
            </a:prstTxWarp>
            <a:spAutoFit/>
          </a:bodyPr>
          <a:lstStyle/>
          <a:p>
            <a:r>
              <a:rPr lang="en-US" sz="2000">
                <a:solidFill>
                  <a:srgbClr val="F9FFBA"/>
                </a:solidFill>
              </a:rPr>
              <a:t>4. Stellar winds maintain central</a:t>
            </a:r>
          </a:p>
          <a:p>
            <a:r>
              <a:rPr lang="en-US" sz="2000">
                <a:solidFill>
                  <a:srgbClr val="F9FFBA"/>
                </a:solidFill>
              </a:rPr>
              <a:t>     cavity (outer disk builds up)</a:t>
            </a:r>
          </a:p>
          <a:p>
            <a:endParaRPr lang="en-US"/>
          </a:p>
        </p:txBody>
      </p:sp>
      <p:sp>
        <p:nvSpPr>
          <p:cNvPr id="18" name="Text Box 23"/>
          <p:cNvSpPr txBox="1">
            <a:spLocks noChangeArrowheads="1"/>
          </p:cNvSpPr>
          <p:nvPr/>
        </p:nvSpPr>
        <p:spPr bwMode="auto">
          <a:xfrm>
            <a:off x="1676400" y="3413125"/>
            <a:ext cx="3148013" cy="396875"/>
          </a:xfrm>
          <a:prstGeom prst="rect">
            <a:avLst/>
          </a:prstGeom>
          <a:noFill/>
          <a:ln w="9525">
            <a:noFill/>
            <a:miter lim="800000"/>
            <a:headEnd/>
            <a:tailEnd/>
          </a:ln>
        </p:spPr>
        <p:txBody>
          <a:bodyPr wrap="none">
            <a:prstTxWarp prst="textNoShape">
              <a:avLst/>
            </a:prstTxWarp>
            <a:spAutoFit/>
          </a:bodyPr>
          <a:lstStyle/>
          <a:p>
            <a:r>
              <a:rPr lang="en-US" sz="2000">
                <a:solidFill>
                  <a:srgbClr val="F9FFBA"/>
                </a:solidFill>
              </a:rPr>
              <a:t>3. Central disk evacuated</a:t>
            </a:r>
            <a:endParaRPr lang="en-US"/>
          </a:p>
        </p:txBody>
      </p:sp>
      <p:sp>
        <p:nvSpPr>
          <p:cNvPr id="19" name="Text Box 24"/>
          <p:cNvSpPr txBox="1">
            <a:spLocks noChangeArrowheads="1"/>
          </p:cNvSpPr>
          <p:nvPr/>
        </p:nvSpPr>
        <p:spPr bwMode="auto">
          <a:xfrm>
            <a:off x="1660525" y="1905000"/>
            <a:ext cx="4357688" cy="1311275"/>
          </a:xfrm>
          <a:prstGeom prst="rect">
            <a:avLst/>
          </a:prstGeom>
          <a:noFill/>
          <a:ln w="9525">
            <a:noFill/>
            <a:miter lim="800000"/>
            <a:headEnd/>
            <a:tailEnd/>
          </a:ln>
        </p:spPr>
        <p:txBody>
          <a:bodyPr wrap="none">
            <a:prstTxWarp prst="textNoShape">
              <a:avLst/>
            </a:prstTxWarp>
            <a:spAutoFit/>
          </a:bodyPr>
          <a:lstStyle/>
          <a:p>
            <a:r>
              <a:rPr lang="en-US" sz="2000">
                <a:solidFill>
                  <a:srgbClr val="F9FFBA"/>
                </a:solidFill>
              </a:rPr>
              <a:t>2. Starburst in disk, triggered by </a:t>
            </a:r>
            <a:br>
              <a:rPr lang="en-US" sz="2000">
                <a:solidFill>
                  <a:srgbClr val="F9FFBA"/>
                </a:solidFill>
              </a:rPr>
            </a:br>
            <a:r>
              <a:rPr lang="en-US" sz="2000">
                <a:solidFill>
                  <a:srgbClr val="F9FFBA"/>
                </a:solidFill>
              </a:rPr>
              <a:t>    accretion onto central BH or by </a:t>
            </a:r>
            <a:br>
              <a:rPr lang="en-US" sz="2000">
                <a:solidFill>
                  <a:srgbClr val="F9FFBA"/>
                </a:solidFill>
              </a:rPr>
            </a:br>
            <a:r>
              <a:rPr lang="en-US" sz="2000">
                <a:solidFill>
                  <a:srgbClr val="F9FFBA"/>
                </a:solidFill>
              </a:rPr>
              <a:t>    achieving critical surface mass </a:t>
            </a:r>
            <a:br>
              <a:rPr lang="en-US" sz="2000">
                <a:solidFill>
                  <a:srgbClr val="F9FFBA"/>
                </a:solidFill>
              </a:rPr>
            </a:br>
            <a:r>
              <a:rPr lang="en-US" sz="2000">
                <a:solidFill>
                  <a:srgbClr val="F9FFBA"/>
                </a:solidFill>
              </a:rPr>
              <a:t>    density.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strVal val="#ppt_w+.3"/>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Effect transition="in" filter="fade">
                                      <p:cBhvr>
                                        <p:cTn id="41" dur="1000"/>
                                        <p:tgtEl>
                                          <p:spTgt spid="14"/>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4" grpId="0"/>
      <p:bldP spid="15" grpId="0"/>
      <p:bldP spid="17" grpId="0"/>
      <p:bldP spid="18" grpId="0"/>
      <p:bldP spid="1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272990"/>
            <a:ext cx="8035201" cy="6241879"/>
          </a:xfrm>
          <a:prstGeom prst="rect">
            <a:avLst/>
          </a:prstGeom>
          <a:noFill/>
        </p:spPr>
        <p:txBody>
          <a:bodyPr wrap="none" rtlCol="0">
            <a:spAutoFit/>
          </a:bodyPr>
          <a:lstStyle/>
          <a:p>
            <a:r>
              <a:rPr lang="en-US" sz="2400" dirty="0" smtClean="0">
                <a:latin typeface="Optima"/>
                <a:cs typeface="Optima"/>
              </a:rPr>
              <a:t>Outline of talk:</a:t>
            </a:r>
          </a:p>
          <a:p>
            <a:endParaRPr lang="en-US" sz="2400" dirty="0" smtClean="0">
              <a:latin typeface="Optima"/>
              <a:cs typeface="Optima"/>
            </a:endParaRPr>
          </a:p>
          <a:p>
            <a:pPr marL="457200" indent="-457200">
              <a:buAutoNum type="arabicPeriod"/>
            </a:pPr>
            <a:r>
              <a:rPr lang="en-US" sz="2400" dirty="0" smtClean="0">
                <a:latin typeface="Optima"/>
                <a:cs typeface="Optima"/>
              </a:rPr>
              <a:t>Statement of the problem –</a:t>
            </a:r>
            <a:endParaRPr lang="en-US" sz="2000" dirty="0" smtClean="0">
              <a:latin typeface="Optima"/>
              <a:cs typeface="Optima"/>
            </a:endParaRPr>
          </a:p>
          <a:p>
            <a:pPr marL="457200" indent="-457200"/>
            <a:endParaRPr lang="en-US" sz="2000" dirty="0" smtClean="0">
              <a:latin typeface="Optima"/>
              <a:cs typeface="Optima"/>
            </a:endParaRPr>
          </a:p>
          <a:p>
            <a:pPr marL="914400" lvl="1" indent="-457200">
              <a:lnSpc>
                <a:spcPts val="2200"/>
              </a:lnSpc>
              <a:spcBef>
                <a:spcPts val="600"/>
              </a:spcBef>
              <a:buFont typeface="Symbol" pitchFamily="-112" charset="2"/>
              <a:buChar char=""/>
            </a:pPr>
            <a:r>
              <a:rPr lang="en-US" sz="2000" dirty="0" smtClean="0">
                <a:latin typeface="Optima"/>
                <a:cs typeface="Optima"/>
              </a:rPr>
              <a:t>highly inclined stellar </a:t>
            </a:r>
            <a:r>
              <a:rPr lang="en-US" sz="2000" dirty="0" err="1" smtClean="0">
                <a:latin typeface="Optima"/>
                <a:cs typeface="Optima"/>
              </a:rPr>
              <a:t>disk(s</a:t>
            </a:r>
            <a:r>
              <a:rPr lang="en-US" sz="2000" dirty="0" smtClean="0">
                <a:latin typeface="Optima"/>
                <a:cs typeface="Optima"/>
              </a:rPr>
              <a:t>) around </a:t>
            </a:r>
            <a:r>
              <a:rPr lang="en-US" sz="2000" dirty="0" err="1" smtClean="0">
                <a:latin typeface="Optima"/>
                <a:cs typeface="Optima"/>
              </a:rPr>
              <a:t>SMBHs</a:t>
            </a:r>
            <a:r>
              <a:rPr lang="en-US" sz="2000" dirty="0" smtClean="0">
                <a:latin typeface="Optima"/>
                <a:cs typeface="Optima"/>
              </a:rPr>
              <a:t> imply highly </a:t>
            </a:r>
            <a:br>
              <a:rPr lang="en-US" sz="2000" dirty="0" smtClean="0">
                <a:latin typeface="Optima"/>
                <a:cs typeface="Optima"/>
              </a:rPr>
            </a:br>
            <a:r>
              <a:rPr lang="en-US" sz="2000" dirty="0" smtClean="0">
                <a:latin typeface="Optima"/>
                <a:cs typeface="Optima"/>
              </a:rPr>
              <a:t>             inclined gaseous precursors </a:t>
            </a:r>
          </a:p>
          <a:p>
            <a:pPr marL="914400" lvl="1" indent="-457200">
              <a:lnSpc>
                <a:spcPts val="2200"/>
              </a:lnSpc>
              <a:spcBef>
                <a:spcPts val="600"/>
              </a:spcBef>
              <a:buFont typeface="Symbol" pitchFamily="-112" charset="2"/>
              <a:buChar char=""/>
            </a:pPr>
            <a:r>
              <a:rPr lang="en-US" sz="2000" dirty="0" smtClean="0">
                <a:latin typeface="Optima"/>
                <a:cs typeface="Optima"/>
              </a:rPr>
              <a:t>such highly inclined gas disks are difficult to produce </a:t>
            </a:r>
            <a:br>
              <a:rPr lang="en-US" sz="2000" dirty="0" smtClean="0">
                <a:latin typeface="Optima"/>
                <a:cs typeface="Optima"/>
              </a:rPr>
            </a:br>
            <a:endParaRPr lang="en-US" sz="2000" dirty="0" smtClean="0">
              <a:latin typeface="Optima"/>
              <a:cs typeface="Optima"/>
            </a:endParaRPr>
          </a:p>
          <a:p>
            <a:pPr marL="457200" indent="-457200">
              <a:lnSpc>
                <a:spcPts val="2100"/>
              </a:lnSpc>
              <a:spcAft>
                <a:spcPts val="600"/>
              </a:spcAft>
            </a:pPr>
            <a:r>
              <a:rPr lang="en-US" sz="2400" dirty="0" smtClean="0">
                <a:latin typeface="Optima"/>
                <a:cs typeface="Optima"/>
              </a:rPr>
              <a:t>2.   Steps toward a solution </a:t>
            </a:r>
            <a:r>
              <a:rPr lang="en-US" dirty="0" smtClean="0">
                <a:latin typeface="Optima"/>
                <a:cs typeface="Optima"/>
              </a:rPr>
              <a:t>(focus on Galactic center, but should have </a:t>
            </a:r>
            <a:br>
              <a:rPr lang="en-US" dirty="0" smtClean="0">
                <a:latin typeface="Optima"/>
                <a:cs typeface="Optima"/>
              </a:rPr>
            </a:br>
            <a:r>
              <a:rPr lang="en-US" dirty="0" smtClean="0">
                <a:latin typeface="Optima"/>
                <a:cs typeface="Optima"/>
              </a:rPr>
              <a:t>       							general applicability) </a:t>
            </a:r>
            <a:r>
              <a:rPr lang="en-US" sz="2400" dirty="0" smtClean="0">
                <a:latin typeface="Optima"/>
                <a:cs typeface="Optima"/>
              </a:rPr>
              <a:t>–</a:t>
            </a:r>
          </a:p>
          <a:p>
            <a:pPr marL="914400" lvl="1" indent="-457200">
              <a:lnSpc>
                <a:spcPts val="2200"/>
              </a:lnSpc>
              <a:spcBef>
                <a:spcPts val="600"/>
              </a:spcBef>
              <a:buFont typeface="Symbol" pitchFamily="-112" charset="2"/>
              <a:buChar char=""/>
            </a:pPr>
            <a:r>
              <a:rPr lang="en-US" sz="2000" dirty="0" err="1" smtClean="0">
                <a:latin typeface="Optima"/>
                <a:cs typeface="Optima"/>
              </a:rPr>
              <a:t>m</a:t>
            </a:r>
            <a:r>
              <a:rPr lang="en-US" sz="2000" dirty="0" smtClean="0">
                <a:latin typeface="Optima"/>
                <a:cs typeface="Optima"/>
              </a:rPr>
              <a:t>=1 modes in galaxies, both tilts and off-center displacements</a:t>
            </a:r>
          </a:p>
          <a:p>
            <a:pPr marL="914400" lvl="1" indent="-457200">
              <a:lnSpc>
                <a:spcPts val="2200"/>
              </a:lnSpc>
              <a:spcBef>
                <a:spcPts val="600"/>
              </a:spcBef>
              <a:buFont typeface="Symbol" pitchFamily="-112" charset="2"/>
              <a:buChar char=""/>
            </a:pPr>
            <a:r>
              <a:rPr lang="en-US" sz="2000" dirty="0" smtClean="0">
                <a:latin typeface="Optima"/>
                <a:cs typeface="Optima"/>
              </a:rPr>
              <a:t>Oscillatory motions of central cluster/SMBH</a:t>
            </a:r>
          </a:p>
          <a:p>
            <a:pPr marL="457200" indent="-457200">
              <a:lnSpc>
                <a:spcPts val="2200"/>
              </a:lnSpc>
              <a:spcBef>
                <a:spcPts val="1800"/>
              </a:spcBef>
              <a:spcAft>
                <a:spcPts val="600"/>
              </a:spcAft>
              <a:buAutoNum type="arabicPeriod" startAt="3"/>
            </a:pPr>
            <a:r>
              <a:rPr lang="en-US" sz="2400" dirty="0" smtClean="0">
                <a:latin typeface="Optima"/>
                <a:cs typeface="Optima"/>
              </a:rPr>
              <a:t>The Model</a:t>
            </a:r>
            <a:endParaRPr lang="en-US" sz="2000" dirty="0" smtClean="0">
              <a:latin typeface="Optima"/>
              <a:cs typeface="Optima"/>
            </a:endParaRPr>
          </a:p>
          <a:p>
            <a:pPr marL="914400" lvl="1" indent="-457200">
              <a:lnSpc>
                <a:spcPts val="2200"/>
              </a:lnSpc>
              <a:spcBef>
                <a:spcPts val="600"/>
              </a:spcBef>
              <a:buFont typeface="Symbol" pitchFamily="-112" charset="2"/>
              <a:buChar char=""/>
            </a:pPr>
            <a:r>
              <a:rPr lang="en-US" sz="2000" dirty="0" smtClean="0">
                <a:latin typeface="Optima"/>
                <a:cs typeface="Optima"/>
              </a:rPr>
              <a:t>Tilt of gas layer + oscillation of nucleus </a:t>
            </a:r>
            <a:r>
              <a:rPr lang="en-US" sz="2000" dirty="0" err="1" smtClean="0">
                <a:latin typeface="Optima"/>
                <a:cs typeface="Optima"/>
                <a:sym typeface="Wingdings"/>
              </a:rPr>
              <a:t></a:t>
            </a:r>
            <a:r>
              <a:rPr lang="en-US" sz="2000" dirty="0" smtClean="0">
                <a:latin typeface="Optima"/>
                <a:cs typeface="Optima"/>
              </a:rPr>
              <a:t> </a:t>
            </a:r>
            <a:br>
              <a:rPr lang="en-US" sz="2000" dirty="0" smtClean="0">
                <a:latin typeface="Optima"/>
                <a:cs typeface="Optima"/>
              </a:rPr>
            </a:br>
            <a:r>
              <a:rPr lang="en-US" sz="2000" dirty="0" smtClean="0">
                <a:latin typeface="Optima"/>
                <a:cs typeface="Optima"/>
              </a:rPr>
              <a:t>large-angle encounters between gas clouds and black hole</a:t>
            </a:r>
          </a:p>
          <a:p>
            <a:pPr marL="914400" lvl="1" indent="-457200">
              <a:lnSpc>
                <a:spcPts val="2200"/>
              </a:lnSpc>
              <a:spcBef>
                <a:spcPts val="600"/>
              </a:spcBef>
              <a:buFont typeface="Symbol" pitchFamily="-112" charset="2"/>
              <a:buChar char=""/>
            </a:pPr>
            <a:r>
              <a:rPr lang="en-US" sz="2000" dirty="0" smtClean="0">
                <a:latin typeface="Optima"/>
                <a:cs typeface="Optima"/>
              </a:rPr>
              <a:t>Tidal streams self-intersect, forming “dispersion rings”</a:t>
            </a:r>
          </a:p>
          <a:p>
            <a:pPr marL="457200" indent="-457200">
              <a:lnSpc>
                <a:spcPts val="2200"/>
              </a:lnSpc>
              <a:spcBef>
                <a:spcPts val="1800"/>
              </a:spcBef>
            </a:pPr>
            <a:r>
              <a:rPr lang="en-US" sz="2400" dirty="0" smtClean="0">
                <a:latin typeface="Optima"/>
                <a:cs typeface="Optima"/>
              </a:rPr>
              <a:t>4.  Caveats, Implications for AGN Fueling</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25483" y="2819400"/>
            <a:ext cx="3989681" cy="3941612"/>
          </a:xfrm>
          <a:prstGeom prst="rect">
            <a:avLst/>
          </a:prstGeom>
        </p:spPr>
      </p:pic>
      <p:sp>
        <p:nvSpPr>
          <p:cNvPr id="2" name="TextBox 1"/>
          <p:cNvSpPr txBox="1"/>
          <p:nvPr/>
        </p:nvSpPr>
        <p:spPr>
          <a:xfrm>
            <a:off x="360114" y="5086290"/>
            <a:ext cx="2764086" cy="400110"/>
          </a:xfrm>
          <a:prstGeom prst="rect">
            <a:avLst/>
          </a:prstGeom>
          <a:noFill/>
        </p:spPr>
        <p:txBody>
          <a:bodyPr wrap="none" rtlCol="0">
            <a:spAutoFit/>
          </a:bodyPr>
          <a:lstStyle/>
          <a:p>
            <a:r>
              <a:rPr lang="en-US" sz="2000" dirty="0" smtClean="0">
                <a:latin typeface="Optima"/>
                <a:cs typeface="Optima"/>
              </a:rPr>
              <a:t>The </a:t>
            </a:r>
            <a:r>
              <a:rPr lang="en-US" sz="2000" dirty="0" err="1" smtClean="0">
                <a:latin typeface="Optima"/>
                <a:cs typeface="Optima"/>
              </a:rPr>
              <a:t>circumnuclear</a:t>
            </a:r>
            <a:r>
              <a:rPr lang="en-US" sz="2000" dirty="0" smtClean="0">
                <a:latin typeface="Optima"/>
                <a:cs typeface="Optima"/>
              </a:rPr>
              <a:t> disk</a:t>
            </a:r>
            <a:endParaRPr lang="en-US" sz="2000" dirty="0">
              <a:latin typeface="Optima"/>
              <a:cs typeface="Optima"/>
            </a:endParaRPr>
          </a:p>
        </p:txBody>
      </p:sp>
      <p:pic>
        <p:nvPicPr>
          <p:cNvPr id="3" name="Picture 2" descr="overlay4.jpg                                                   000222AFMacintosh HD                   B7464D7A:"/>
          <p:cNvPicPr>
            <a:picLocks noChangeAspect="1" noChangeArrowheads="1"/>
          </p:cNvPicPr>
          <p:nvPr/>
        </p:nvPicPr>
        <p:blipFill>
          <a:blip r:embed="rId3"/>
          <a:srcRect/>
          <a:stretch>
            <a:fillRect/>
          </a:stretch>
        </p:blipFill>
        <p:spPr bwMode="auto">
          <a:xfrm>
            <a:off x="111125" y="62493"/>
            <a:ext cx="4384675" cy="4890507"/>
          </a:xfrm>
          <a:prstGeom prst="rect">
            <a:avLst/>
          </a:prstGeom>
          <a:noFill/>
          <a:ln w="9525">
            <a:noFill/>
            <a:miter lim="800000"/>
            <a:headEnd/>
            <a:tailEnd/>
          </a:ln>
        </p:spPr>
      </p:pic>
      <p:sp>
        <p:nvSpPr>
          <p:cNvPr id="4" name="Text Box 3"/>
          <p:cNvSpPr txBox="1">
            <a:spLocks noChangeArrowheads="1"/>
          </p:cNvSpPr>
          <p:nvPr/>
        </p:nvSpPr>
        <p:spPr bwMode="auto">
          <a:xfrm>
            <a:off x="228600" y="5486400"/>
            <a:ext cx="3159018" cy="1077218"/>
          </a:xfrm>
          <a:prstGeom prst="rect">
            <a:avLst/>
          </a:prstGeom>
          <a:noFill/>
          <a:ln w="9525">
            <a:noFill/>
            <a:miter lim="800000"/>
            <a:headEnd/>
            <a:tailEnd/>
          </a:ln>
        </p:spPr>
        <p:txBody>
          <a:bodyPr wrap="none">
            <a:prstTxWarp prst="textNoShape">
              <a:avLst/>
            </a:prstTxWarp>
            <a:spAutoFit/>
          </a:bodyPr>
          <a:lstStyle/>
          <a:p>
            <a:r>
              <a:rPr lang="en-US" sz="1600" dirty="0">
                <a:latin typeface="Optima"/>
                <a:cs typeface="Optima"/>
              </a:rPr>
              <a:t>HCN contours from Christopher </a:t>
            </a:r>
            <a:br>
              <a:rPr lang="en-US" sz="1600" dirty="0">
                <a:latin typeface="Optima"/>
                <a:cs typeface="Optima"/>
              </a:rPr>
            </a:br>
            <a:r>
              <a:rPr lang="en-US" sz="1600" dirty="0">
                <a:latin typeface="Optima"/>
                <a:cs typeface="Optima"/>
              </a:rPr>
              <a:t>et al. (2005) on the Chandra deep </a:t>
            </a:r>
          </a:p>
          <a:p>
            <a:r>
              <a:rPr lang="en-US" sz="1600" dirty="0">
                <a:latin typeface="Optima"/>
                <a:cs typeface="Optima"/>
              </a:rPr>
              <a:t>image of the Galactic center</a:t>
            </a:r>
            <a:br>
              <a:rPr lang="en-US" sz="1600" dirty="0">
                <a:latin typeface="Optima"/>
                <a:cs typeface="Optima"/>
              </a:rPr>
            </a:br>
            <a:r>
              <a:rPr lang="en-US" sz="1600" dirty="0">
                <a:latin typeface="Optima"/>
                <a:cs typeface="Optima"/>
              </a:rPr>
              <a:t>(</a:t>
            </a:r>
            <a:r>
              <a:rPr lang="en-US" sz="1600" dirty="0" err="1">
                <a:latin typeface="Optima"/>
                <a:cs typeface="Optima"/>
              </a:rPr>
              <a:t>Baganoff</a:t>
            </a:r>
            <a:r>
              <a:rPr lang="en-US" sz="1600" dirty="0">
                <a:latin typeface="Optima"/>
                <a:cs typeface="Optima"/>
              </a:rPr>
              <a:t> et al.</a:t>
            </a:r>
            <a:r>
              <a:rPr lang="en-US" sz="1600" dirty="0" smtClean="0">
                <a:latin typeface="Optima"/>
                <a:cs typeface="Optima"/>
              </a:rPr>
              <a:t>)</a:t>
            </a:r>
            <a:endParaRPr lang="en-US" sz="1600" dirty="0">
              <a:latin typeface="Optima"/>
              <a:cs typeface="Optima"/>
            </a:endParaRPr>
          </a:p>
        </p:txBody>
      </p:sp>
      <p:sp>
        <p:nvSpPr>
          <p:cNvPr id="6" name="Line 5"/>
          <p:cNvSpPr>
            <a:spLocks noChangeShapeType="1"/>
          </p:cNvSpPr>
          <p:nvPr/>
        </p:nvSpPr>
        <p:spPr bwMode="auto">
          <a:xfrm>
            <a:off x="3581400" y="1828800"/>
            <a:ext cx="0" cy="1752600"/>
          </a:xfrm>
          <a:prstGeom prst="line">
            <a:avLst/>
          </a:prstGeom>
          <a:noFill/>
          <a:ln w="9525">
            <a:solidFill>
              <a:schemeClr val="bg1"/>
            </a:solidFill>
            <a:round/>
            <a:headEnd type="triangle" w="med" len="med"/>
            <a:tailEnd type="triangle" w="med" len="med"/>
          </a:ln>
        </p:spPr>
        <p:txBody>
          <a:bodyPr wrap="none" anchor="ctr">
            <a:prstTxWarp prst="textNoShape">
              <a:avLst/>
            </a:prstTxWarp>
          </a:bodyPr>
          <a:lstStyle/>
          <a:p>
            <a:endParaRPr lang="en-US"/>
          </a:p>
        </p:txBody>
      </p:sp>
      <p:sp>
        <p:nvSpPr>
          <p:cNvPr id="7" name="Text Box 6"/>
          <p:cNvSpPr txBox="1">
            <a:spLocks noChangeArrowheads="1"/>
          </p:cNvSpPr>
          <p:nvPr/>
        </p:nvSpPr>
        <p:spPr bwMode="auto">
          <a:xfrm>
            <a:off x="3546475" y="2438400"/>
            <a:ext cx="568325"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bg1"/>
                </a:solidFill>
                <a:latin typeface="Tahoma" pitchFamily="-112" charset="0"/>
              </a:rPr>
              <a:t>1 pc</a:t>
            </a:r>
          </a:p>
        </p:txBody>
      </p:sp>
      <p:sp>
        <p:nvSpPr>
          <p:cNvPr id="8" name="Line 7"/>
          <p:cNvSpPr>
            <a:spLocks noChangeShapeType="1"/>
          </p:cNvSpPr>
          <p:nvPr/>
        </p:nvSpPr>
        <p:spPr bwMode="auto">
          <a:xfrm flipV="1">
            <a:off x="2209800" y="4191000"/>
            <a:ext cx="533400" cy="895290"/>
          </a:xfrm>
          <a:prstGeom prst="line">
            <a:avLst/>
          </a:prstGeom>
          <a:noFill/>
          <a:ln w="28575">
            <a:solidFill>
              <a:schemeClr val="bg1"/>
            </a:solidFill>
            <a:round/>
            <a:headEnd/>
            <a:tailEnd type="triangle" w="med" len="med"/>
          </a:ln>
        </p:spPr>
        <p:txBody>
          <a:bodyPr wrap="none" anchor="ctr">
            <a:prstTxWarp prst="textNoShape">
              <a:avLst/>
            </a:prstTxWarp>
          </a:bodyPr>
          <a:lstStyle/>
          <a:p>
            <a:endParaRPr lang="en-US"/>
          </a:p>
        </p:txBody>
      </p:sp>
      <p:cxnSp>
        <p:nvCxnSpPr>
          <p:cNvPr id="12" name="Straight Arrow Connector 11"/>
          <p:cNvCxnSpPr/>
          <p:nvPr/>
        </p:nvCxnSpPr>
        <p:spPr>
          <a:xfrm rot="5400000">
            <a:off x="5182394" y="3656806"/>
            <a:ext cx="1219200" cy="158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91596" y="3429000"/>
            <a:ext cx="685404" cy="338554"/>
          </a:xfrm>
          <a:prstGeom prst="rect">
            <a:avLst/>
          </a:prstGeom>
          <a:noFill/>
        </p:spPr>
        <p:txBody>
          <a:bodyPr wrap="none" rtlCol="0">
            <a:spAutoFit/>
          </a:bodyPr>
          <a:lstStyle/>
          <a:p>
            <a:r>
              <a:rPr lang="en-US" sz="1600" dirty="0" smtClean="0"/>
              <a:t>0.3 pc</a:t>
            </a:r>
            <a:endParaRPr lang="en-US" sz="1600" dirty="0"/>
          </a:p>
        </p:txBody>
      </p:sp>
      <p:sp>
        <p:nvSpPr>
          <p:cNvPr id="14" name="TextBox 13"/>
          <p:cNvSpPr txBox="1"/>
          <p:nvPr/>
        </p:nvSpPr>
        <p:spPr>
          <a:xfrm>
            <a:off x="5334000" y="2362200"/>
            <a:ext cx="3403550" cy="400110"/>
          </a:xfrm>
          <a:prstGeom prst="rect">
            <a:avLst/>
          </a:prstGeom>
          <a:noFill/>
        </p:spPr>
        <p:txBody>
          <a:bodyPr wrap="none" rtlCol="0">
            <a:spAutoFit/>
          </a:bodyPr>
          <a:lstStyle/>
          <a:p>
            <a:r>
              <a:rPr lang="en-US" sz="2000" dirty="0" smtClean="0">
                <a:latin typeface="Optima"/>
                <a:cs typeface="Optima"/>
              </a:rPr>
              <a:t>The stellar disks  </a:t>
            </a:r>
            <a:r>
              <a:rPr lang="en-US" sz="1600" dirty="0" smtClean="0">
                <a:latin typeface="Optima"/>
                <a:cs typeface="Optima"/>
              </a:rPr>
              <a:t>(Lu et al. 2008)</a:t>
            </a:r>
            <a:endParaRPr lang="en-US" sz="1600" dirty="0">
              <a:latin typeface="Optima"/>
              <a:cs typeface="Optim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g5.jpg"/>
          <p:cNvPicPr>
            <a:picLocks noChangeAspect="1"/>
          </p:cNvPicPr>
          <p:nvPr/>
        </p:nvPicPr>
        <p:blipFill>
          <a:blip r:embed="rId2"/>
          <a:stretch>
            <a:fillRect/>
          </a:stretch>
        </p:blipFill>
        <p:spPr>
          <a:xfrm>
            <a:off x="2057400" y="1219200"/>
            <a:ext cx="5182260" cy="5191257"/>
          </a:xfrm>
          <a:prstGeom prst="rect">
            <a:avLst/>
          </a:prstGeom>
        </p:spPr>
      </p:pic>
      <p:sp>
        <p:nvSpPr>
          <p:cNvPr id="3" name="TextBox 2"/>
          <p:cNvSpPr txBox="1"/>
          <p:nvPr/>
        </p:nvSpPr>
        <p:spPr>
          <a:xfrm>
            <a:off x="685800" y="228600"/>
            <a:ext cx="6454630" cy="1015663"/>
          </a:xfrm>
          <a:prstGeom prst="rect">
            <a:avLst/>
          </a:prstGeom>
          <a:noFill/>
        </p:spPr>
        <p:txBody>
          <a:bodyPr wrap="none" rtlCol="0">
            <a:spAutoFit/>
          </a:bodyPr>
          <a:lstStyle/>
          <a:p>
            <a:r>
              <a:rPr lang="en-US" sz="2400" dirty="0" smtClean="0">
                <a:latin typeface="Optima"/>
                <a:cs typeface="Optima"/>
              </a:rPr>
              <a:t>The various planes  </a:t>
            </a:r>
            <a:r>
              <a:rPr lang="en-US" sz="2000" dirty="0" smtClean="0">
                <a:latin typeface="Optima"/>
                <a:cs typeface="Optima"/>
              </a:rPr>
              <a:t>(figure from </a:t>
            </a:r>
            <a:r>
              <a:rPr lang="en-US" sz="2000" dirty="0" err="1" smtClean="0">
                <a:latin typeface="Optima"/>
                <a:cs typeface="Optima"/>
              </a:rPr>
              <a:t>Paumard</a:t>
            </a:r>
            <a:r>
              <a:rPr lang="en-US" sz="2000" dirty="0" smtClean="0">
                <a:latin typeface="Optima"/>
                <a:cs typeface="Optima"/>
              </a:rPr>
              <a:t> et al. 2006)</a:t>
            </a:r>
            <a:endParaRPr lang="en-US" sz="2400" dirty="0" smtClean="0">
              <a:latin typeface="Optima"/>
              <a:cs typeface="Optima"/>
            </a:endParaRPr>
          </a:p>
          <a:p>
            <a:endParaRPr lang="en-US" dirty="0" smtClean="0"/>
          </a:p>
          <a:p>
            <a:r>
              <a:rPr lang="en-US" dirty="0" smtClean="0"/>
              <a:t>                                                   Galaxy               </a:t>
            </a:r>
            <a:r>
              <a:rPr lang="en-US" dirty="0" err="1" smtClean="0"/>
              <a:t>circumnuclear</a:t>
            </a:r>
            <a:r>
              <a:rPr lang="en-US" dirty="0" smtClean="0"/>
              <a:t> disk</a:t>
            </a:r>
            <a:endParaRPr lang="en-US" dirty="0"/>
          </a:p>
        </p:txBody>
      </p:sp>
      <p:cxnSp>
        <p:nvCxnSpPr>
          <p:cNvPr id="5" name="Straight Arrow Connector 4"/>
          <p:cNvCxnSpPr/>
          <p:nvPr/>
        </p:nvCxnSpPr>
        <p:spPr>
          <a:xfrm rot="16200000" flipH="1">
            <a:off x="3505200" y="1600200"/>
            <a:ext cx="914400" cy="152400"/>
          </a:xfrm>
          <a:prstGeom prst="straightConnector1">
            <a:avLst/>
          </a:prstGeom>
          <a:ln>
            <a:solidFill>
              <a:schemeClr val="tx2">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rot="5400000">
            <a:off x="4267200" y="1447800"/>
            <a:ext cx="762000" cy="304800"/>
          </a:xfrm>
          <a:prstGeom prst="straightConnector1">
            <a:avLst/>
          </a:prstGeom>
          <a:ln>
            <a:solidFill>
              <a:srgbClr val="8EB4E3"/>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57460" y="3059668"/>
            <a:ext cx="1180694" cy="646331"/>
          </a:xfrm>
          <a:prstGeom prst="rect">
            <a:avLst/>
          </a:prstGeom>
          <a:noFill/>
        </p:spPr>
        <p:txBody>
          <a:bodyPr wrap="none" rtlCol="0">
            <a:spAutoFit/>
          </a:bodyPr>
          <a:lstStyle/>
          <a:p>
            <a:r>
              <a:rPr lang="en-US" dirty="0"/>
              <a:t>c</a:t>
            </a:r>
            <a:r>
              <a:rPr lang="en-US" dirty="0" smtClean="0"/>
              <a:t>lockwise </a:t>
            </a:r>
            <a:br>
              <a:rPr lang="en-US" dirty="0" smtClean="0"/>
            </a:br>
            <a:r>
              <a:rPr lang="en-US" dirty="0" smtClean="0"/>
              <a:t>stellar disk</a:t>
            </a:r>
            <a:endParaRPr lang="en-US" dirty="0"/>
          </a:p>
        </p:txBody>
      </p:sp>
      <p:cxnSp>
        <p:nvCxnSpPr>
          <p:cNvPr id="11" name="Straight Arrow Connector 10"/>
          <p:cNvCxnSpPr/>
          <p:nvPr/>
        </p:nvCxnSpPr>
        <p:spPr>
          <a:xfrm rot="10800000" flipV="1">
            <a:off x="6628740" y="3276600"/>
            <a:ext cx="686460" cy="304800"/>
          </a:xfrm>
          <a:prstGeom prst="straightConnector1">
            <a:avLst/>
          </a:prstGeom>
          <a:ln>
            <a:solidFill>
              <a:srgbClr val="8EB4E3"/>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03664" y="3669268"/>
            <a:ext cx="2410936" cy="369332"/>
          </a:xfrm>
          <a:prstGeom prst="rect">
            <a:avLst/>
          </a:prstGeom>
          <a:noFill/>
        </p:spPr>
        <p:txBody>
          <a:bodyPr wrap="none" rtlCol="0">
            <a:spAutoFit/>
          </a:bodyPr>
          <a:lstStyle/>
          <a:p>
            <a:r>
              <a:rPr lang="en-US" dirty="0"/>
              <a:t>p</a:t>
            </a:r>
            <a:r>
              <a:rPr lang="en-US" dirty="0" smtClean="0"/>
              <a:t>ossible </a:t>
            </a:r>
            <a:r>
              <a:rPr lang="en-US" dirty="0" err="1" smtClean="0"/>
              <a:t>ccw</a:t>
            </a:r>
            <a:r>
              <a:rPr lang="en-US" dirty="0" smtClean="0"/>
              <a:t> stellar disk</a:t>
            </a:r>
            <a:endParaRPr lang="en-US" dirty="0"/>
          </a:p>
        </p:txBody>
      </p:sp>
      <p:cxnSp>
        <p:nvCxnSpPr>
          <p:cNvPr id="17" name="Straight Arrow Connector 16"/>
          <p:cNvCxnSpPr/>
          <p:nvPr/>
        </p:nvCxnSpPr>
        <p:spPr>
          <a:xfrm flipV="1">
            <a:off x="2438400" y="3581400"/>
            <a:ext cx="914400" cy="260866"/>
          </a:xfrm>
          <a:prstGeom prst="straightConnector1">
            <a:avLst/>
          </a:prstGeom>
          <a:ln>
            <a:solidFill>
              <a:srgbClr val="8EB4E3"/>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7642225" y="3510261"/>
            <a:ext cx="2286000" cy="369332"/>
          </a:xfrm>
          <a:prstGeom prst="rect">
            <a:avLst/>
          </a:prstGeom>
        </p:spPr>
        <p:txBody>
          <a:bodyPr>
            <a:spAutoFit/>
          </a:bodyPr>
          <a:lstStyle/>
          <a:p>
            <a:endParaRPr lang="en-US" dirty="0"/>
          </a:p>
        </p:txBody>
      </p:sp>
      <p:pic>
        <p:nvPicPr>
          <p:cNvPr id="4" name="Picture 3" descr="ngc4258_comp.jpg"/>
          <p:cNvPicPr>
            <a:picLocks noChangeAspect="1"/>
          </p:cNvPicPr>
          <p:nvPr/>
        </p:nvPicPr>
        <p:blipFill>
          <a:blip r:embed="rId2"/>
          <a:stretch>
            <a:fillRect/>
          </a:stretch>
        </p:blipFill>
        <p:spPr>
          <a:xfrm>
            <a:off x="609600" y="1"/>
            <a:ext cx="8229599" cy="6858000"/>
          </a:xfrm>
          <a:prstGeom prst="rect">
            <a:avLst/>
          </a:prstGeom>
        </p:spPr>
      </p:pic>
      <p:sp>
        <p:nvSpPr>
          <p:cNvPr id="5" name="TextBox 4"/>
          <p:cNvSpPr txBox="1"/>
          <p:nvPr/>
        </p:nvSpPr>
        <p:spPr>
          <a:xfrm>
            <a:off x="381000" y="381000"/>
            <a:ext cx="1326004" cy="400110"/>
          </a:xfrm>
          <a:prstGeom prst="rect">
            <a:avLst/>
          </a:prstGeom>
          <a:noFill/>
        </p:spPr>
        <p:txBody>
          <a:bodyPr wrap="none" rtlCol="0">
            <a:spAutoFit/>
          </a:bodyPr>
          <a:lstStyle/>
          <a:p>
            <a:r>
              <a:rPr lang="en-US" sz="2000" dirty="0" smtClean="0">
                <a:solidFill>
                  <a:schemeClr val="bg1"/>
                </a:solidFill>
                <a:latin typeface="Optima"/>
                <a:cs typeface="Optima"/>
              </a:rPr>
              <a:t>NGC4258</a:t>
            </a:r>
            <a:endParaRPr lang="en-US" sz="2000" dirty="0">
              <a:solidFill>
                <a:schemeClr val="bg1"/>
              </a:solidFill>
              <a:latin typeface="Optima"/>
              <a:cs typeface="Optima"/>
            </a:endParaRPr>
          </a:p>
        </p:txBody>
      </p:sp>
      <p:pic>
        <p:nvPicPr>
          <p:cNvPr id="6" name="Picture 5"/>
          <p:cNvPicPr>
            <a:picLocks noChangeAspect="1" noChangeArrowheads="1"/>
          </p:cNvPicPr>
          <p:nvPr/>
        </p:nvPicPr>
        <p:blipFill>
          <a:blip r:embed="rId3"/>
          <a:srcRect/>
          <a:stretch>
            <a:fillRect/>
          </a:stretch>
        </p:blipFill>
        <p:spPr bwMode="auto">
          <a:xfrm rot="1699039">
            <a:off x="3060129" y="3564492"/>
            <a:ext cx="2747773" cy="6699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990600" y="838200"/>
            <a:ext cx="7391400" cy="1631216"/>
          </a:xfrm>
          <a:prstGeom prst="rect">
            <a:avLst/>
          </a:prstGeom>
          <a:noFill/>
        </p:spPr>
        <p:txBody>
          <a:bodyPr wrap="square" rtlCol="0">
            <a:spAutoFit/>
          </a:bodyPr>
          <a:lstStyle/>
          <a:p>
            <a:r>
              <a:rPr lang="en-US" sz="2000" dirty="0" smtClean="0">
                <a:latin typeface="Optima"/>
                <a:cs typeface="Optima"/>
              </a:rPr>
              <a:t>Adopt </a:t>
            </a:r>
            <a:r>
              <a:rPr lang="en-US" sz="2000" i="1" dirty="0" smtClean="0">
                <a:latin typeface="Optima"/>
                <a:cs typeface="Optima"/>
              </a:rPr>
              <a:t>in situ </a:t>
            </a:r>
            <a:r>
              <a:rPr lang="en-US" sz="2000" dirty="0" smtClean="0">
                <a:latin typeface="Optima"/>
                <a:cs typeface="Optima"/>
              </a:rPr>
              <a:t>formation model for stellar disks   </a:t>
            </a:r>
            <a:r>
              <a:rPr lang="en-US" sz="2000" dirty="0" err="1" smtClean="0">
                <a:latin typeface="Optima"/>
                <a:cs typeface="Optima"/>
                <a:sym typeface="Wingdings"/>
              </a:rPr>
              <a:t></a:t>
            </a:r>
            <a:endParaRPr lang="en-US" sz="2000" dirty="0" smtClean="0">
              <a:latin typeface="Optima"/>
              <a:cs typeface="Optima"/>
              <a:sym typeface="Wingdings"/>
            </a:endParaRPr>
          </a:p>
          <a:p>
            <a:endParaRPr lang="en-US" sz="2000" dirty="0" smtClean="0">
              <a:latin typeface="Optima"/>
              <a:cs typeface="Optima"/>
            </a:endParaRPr>
          </a:p>
          <a:p>
            <a:r>
              <a:rPr lang="en-US" sz="2000" dirty="0" smtClean="0">
                <a:latin typeface="Optima"/>
                <a:cs typeface="Optima"/>
              </a:rPr>
              <a:t>                  Requires progenitor gas disks that are extremely tilted</a:t>
            </a:r>
          </a:p>
          <a:p>
            <a:endParaRPr lang="en-US" sz="2000" dirty="0" smtClean="0">
              <a:latin typeface="Optima"/>
              <a:cs typeface="Optima"/>
            </a:endParaRPr>
          </a:p>
          <a:p>
            <a:r>
              <a:rPr lang="en-US" sz="2000" dirty="0" smtClean="0">
                <a:latin typeface="Optima"/>
                <a:cs typeface="Optima"/>
              </a:rPr>
              <a:t>How does such a tilt arise? </a:t>
            </a:r>
            <a:endParaRPr lang="en-US" sz="2000" dirty="0">
              <a:latin typeface="Optima"/>
              <a:cs typeface="Optima"/>
            </a:endParaRPr>
          </a:p>
        </p:txBody>
      </p:sp>
      <p:sp>
        <p:nvSpPr>
          <p:cNvPr id="4" name="TextBox 3"/>
          <p:cNvSpPr txBox="1"/>
          <p:nvPr/>
        </p:nvSpPr>
        <p:spPr>
          <a:xfrm>
            <a:off x="990600" y="3093184"/>
            <a:ext cx="7603222" cy="1631216"/>
          </a:xfrm>
          <a:prstGeom prst="rect">
            <a:avLst/>
          </a:prstGeom>
          <a:noFill/>
        </p:spPr>
        <p:txBody>
          <a:bodyPr wrap="none" rtlCol="0">
            <a:spAutoFit/>
          </a:bodyPr>
          <a:lstStyle/>
          <a:p>
            <a:r>
              <a:rPr lang="en-US" sz="2000" dirty="0" smtClean="0">
                <a:latin typeface="Optima"/>
                <a:cs typeface="Optima"/>
              </a:rPr>
              <a:t>One answer </a:t>
            </a:r>
            <a:r>
              <a:rPr lang="en-US" dirty="0" smtClean="0">
                <a:latin typeface="Optima"/>
                <a:cs typeface="Optima"/>
              </a:rPr>
              <a:t>(the one that has largely been adopted by the community)</a:t>
            </a:r>
            <a:r>
              <a:rPr lang="en-US" sz="2000" dirty="0" smtClean="0">
                <a:latin typeface="Optima"/>
                <a:cs typeface="Optima"/>
              </a:rPr>
              <a:t>:</a:t>
            </a:r>
            <a:br>
              <a:rPr lang="en-US" sz="2000" dirty="0" smtClean="0">
                <a:latin typeface="Optima"/>
                <a:cs typeface="Optima"/>
              </a:rPr>
            </a:br>
            <a:endParaRPr lang="en-US" sz="2000" dirty="0" smtClean="0">
              <a:latin typeface="Optima"/>
              <a:cs typeface="Optima"/>
            </a:endParaRPr>
          </a:p>
          <a:p>
            <a:r>
              <a:rPr lang="en-US" sz="2000" dirty="0" smtClean="0">
                <a:latin typeface="Optima"/>
                <a:cs typeface="Optima"/>
              </a:rPr>
              <a:t>     </a:t>
            </a:r>
            <a:r>
              <a:rPr lang="en-US" sz="2000" dirty="0" err="1" smtClean="0">
                <a:latin typeface="Optima"/>
                <a:cs typeface="Optima"/>
                <a:sym typeface="Wingdings"/>
              </a:rPr>
              <a:t></a:t>
            </a:r>
            <a:r>
              <a:rPr lang="en-US" sz="2000" dirty="0" smtClean="0">
                <a:latin typeface="Optima"/>
                <a:cs typeface="Optima"/>
                <a:sym typeface="Wingdings"/>
              </a:rPr>
              <a:t> </a:t>
            </a:r>
            <a:r>
              <a:rPr lang="en-US" sz="2000" dirty="0" smtClean="0">
                <a:latin typeface="Optima"/>
                <a:cs typeface="Optima"/>
              </a:rPr>
              <a:t>clouds fall in on low (or zero) angular momentum orbits, and </a:t>
            </a:r>
            <a:br>
              <a:rPr lang="en-US" sz="2000" dirty="0" smtClean="0">
                <a:latin typeface="Optima"/>
                <a:cs typeface="Optima"/>
              </a:rPr>
            </a:br>
            <a:r>
              <a:rPr lang="en-US" sz="2000" dirty="0" smtClean="0">
                <a:latin typeface="Optima"/>
                <a:cs typeface="Optima"/>
              </a:rPr>
              <a:t>           are tidally deformed and stretched.  </a:t>
            </a:r>
            <a:br>
              <a:rPr lang="en-US" sz="2000" dirty="0" smtClean="0">
                <a:latin typeface="Optima"/>
                <a:cs typeface="Optima"/>
              </a:rPr>
            </a:br>
            <a:r>
              <a:rPr lang="en-US" sz="2000" dirty="0" smtClean="0">
                <a:latin typeface="Optima"/>
                <a:cs typeface="Optima"/>
              </a:rPr>
              <a:t>     </a:t>
            </a:r>
            <a:r>
              <a:rPr lang="en-US" sz="2000" dirty="0" err="1" smtClean="0">
                <a:latin typeface="Optima"/>
                <a:cs typeface="Optima"/>
                <a:sym typeface="Wingdings"/>
              </a:rPr>
              <a:t></a:t>
            </a:r>
            <a:r>
              <a:rPr lang="en-US" sz="2000" dirty="0" smtClean="0">
                <a:latin typeface="Optima"/>
                <a:cs typeface="Optima"/>
                <a:sym typeface="Wingdings"/>
              </a:rPr>
              <a:t> </a:t>
            </a:r>
            <a:r>
              <a:rPr lang="en-US" sz="2000" dirty="0" smtClean="0">
                <a:latin typeface="Optima"/>
                <a:cs typeface="Optima"/>
              </a:rPr>
              <a:t>They self-intersect, forming a “dispersion ring” </a:t>
            </a:r>
            <a:endParaRPr lang="en-US" sz="2000" dirty="0">
              <a:latin typeface="Optima"/>
              <a:cs typeface="Optim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0" y="1066800"/>
            <a:ext cx="6173304" cy="5679440"/>
          </a:xfrm>
          <a:prstGeom prst="rect">
            <a:avLst/>
          </a:prstGeom>
        </p:spPr>
      </p:pic>
      <p:sp>
        <p:nvSpPr>
          <p:cNvPr id="3" name="TextBox 2"/>
          <p:cNvSpPr txBox="1"/>
          <p:nvPr/>
        </p:nvSpPr>
        <p:spPr>
          <a:xfrm>
            <a:off x="457200" y="609600"/>
            <a:ext cx="2251640" cy="400110"/>
          </a:xfrm>
          <a:prstGeom prst="rect">
            <a:avLst/>
          </a:prstGeom>
          <a:noFill/>
        </p:spPr>
        <p:txBody>
          <a:bodyPr wrap="none" rtlCol="0">
            <a:spAutoFit/>
          </a:bodyPr>
          <a:lstStyle/>
          <a:p>
            <a:r>
              <a:rPr lang="en-US" sz="2000" dirty="0" smtClean="0">
                <a:latin typeface="Optima"/>
                <a:cs typeface="Optima"/>
              </a:rPr>
              <a:t>R.H. Sanders 1998</a:t>
            </a:r>
            <a:endParaRPr lang="en-US" sz="2000" dirty="0">
              <a:latin typeface="Optima"/>
              <a:cs typeface="Optima"/>
            </a:endParaRPr>
          </a:p>
        </p:txBody>
      </p:sp>
      <p:sp>
        <p:nvSpPr>
          <p:cNvPr id="5" name="TextBox 4"/>
          <p:cNvSpPr txBox="1"/>
          <p:nvPr/>
        </p:nvSpPr>
        <p:spPr>
          <a:xfrm>
            <a:off x="3733800" y="152400"/>
            <a:ext cx="4912796" cy="923330"/>
          </a:xfrm>
          <a:prstGeom prst="rect">
            <a:avLst/>
          </a:prstGeom>
          <a:noFill/>
        </p:spPr>
        <p:txBody>
          <a:bodyPr wrap="none" rtlCol="0">
            <a:spAutoFit/>
          </a:bodyPr>
          <a:lstStyle/>
          <a:p>
            <a:r>
              <a:rPr lang="en-US" dirty="0" smtClean="0">
                <a:latin typeface="Optima"/>
                <a:cs typeface="Optima"/>
              </a:rPr>
              <a:t>Initial tangential velocity = 40% of that</a:t>
            </a:r>
            <a:br>
              <a:rPr lang="en-US" dirty="0" smtClean="0">
                <a:latin typeface="Optima"/>
                <a:cs typeface="Optima"/>
              </a:rPr>
            </a:br>
            <a:r>
              <a:rPr lang="en-US" dirty="0" smtClean="0">
                <a:latin typeface="Optima"/>
                <a:cs typeface="Optima"/>
              </a:rPr>
              <a:t>needed for a circular orbit.  But this circularizes</a:t>
            </a:r>
            <a:br>
              <a:rPr lang="en-US" dirty="0" smtClean="0">
                <a:latin typeface="Optima"/>
                <a:cs typeface="Optima"/>
              </a:rPr>
            </a:br>
            <a:r>
              <a:rPr lang="en-US" dirty="0" smtClean="0">
                <a:latin typeface="Optima"/>
                <a:cs typeface="Optima"/>
              </a:rPr>
              <a:t>outside of 1 pc.</a:t>
            </a:r>
            <a:endParaRPr lang="en-US" dirty="0">
              <a:latin typeface="Optima"/>
              <a:cs typeface="Optima"/>
            </a:endParaRPr>
          </a:p>
        </p:txBody>
      </p:sp>
      <p:sp>
        <p:nvSpPr>
          <p:cNvPr id="6" name="TextBox 5"/>
          <p:cNvSpPr txBox="1"/>
          <p:nvPr/>
        </p:nvSpPr>
        <p:spPr>
          <a:xfrm rot="16200000">
            <a:off x="581308" y="3685892"/>
            <a:ext cx="1492716" cy="369332"/>
          </a:xfrm>
          <a:prstGeom prst="rect">
            <a:avLst/>
          </a:prstGeom>
          <a:noFill/>
        </p:spPr>
        <p:txBody>
          <a:bodyPr wrap="none" rtlCol="0">
            <a:spAutoFit/>
          </a:bodyPr>
          <a:lstStyle/>
          <a:p>
            <a:r>
              <a:rPr lang="en-US" dirty="0" smtClean="0"/>
              <a:t>Units: parsecs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2870" y="990600"/>
            <a:ext cx="5367518" cy="5638800"/>
          </a:xfrm>
          <a:prstGeom prst="rect">
            <a:avLst/>
          </a:prstGeom>
        </p:spPr>
      </p:pic>
      <p:sp>
        <p:nvSpPr>
          <p:cNvPr id="3" name="TextBox 2"/>
          <p:cNvSpPr txBox="1"/>
          <p:nvPr/>
        </p:nvSpPr>
        <p:spPr>
          <a:xfrm>
            <a:off x="838200" y="228600"/>
            <a:ext cx="7721330" cy="646331"/>
          </a:xfrm>
          <a:prstGeom prst="rect">
            <a:avLst/>
          </a:prstGeom>
          <a:noFill/>
        </p:spPr>
        <p:txBody>
          <a:bodyPr wrap="none" rtlCol="0">
            <a:spAutoFit/>
          </a:bodyPr>
          <a:lstStyle/>
          <a:p>
            <a:r>
              <a:rPr lang="en-US" dirty="0" smtClean="0">
                <a:latin typeface="Optima"/>
                <a:cs typeface="Optima"/>
              </a:rPr>
              <a:t>More recent work ((SPH model) of </a:t>
            </a:r>
            <a:r>
              <a:rPr lang="en-US" dirty="0" err="1" smtClean="0">
                <a:latin typeface="Optima"/>
                <a:cs typeface="Optima"/>
              </a:rPr>
              <a:t>Bonnell</a:t>
            </a:r>
            <a:r>
              <a:rPr lang="en-US" dirty="0" smtClean="0">
                <a:latin typeface="Optima"/>
                <a:cs typeface="Optima"/>
              </a:rPr>
              <a:t> &amp; Rice (2008) goes all the way</a:t>
            </a:r>
            <a:br>
              <a:rPr lang="en-US" dirty="0" smtClean="0">
                <a:latin typeface="Optima"/>
                <a:cs typeface="Optima"/>
              </a:rPr>
            </a:br>
            <a:r>
              <a:rPr lang="en-US" dirty="0" smtClean="0">
                <a:latin typeface="Optima"/>
                <a:cs typeface="Optima"/>
              </a:rPr>
              <a:t>to the formation of the stellar cluster, starting from a cloud on a radial orbit:</a:t>
            </a:r>
            <a:endParaRPr lang="en-US" dirty="0">
              <a:latin typeface="Optima"/>
              <a:cs typeface="Optim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6645</TotalTime>
  <Words>1638</Words>
  <Application>Microsoft Macintosh PowerPoint</Application>
  <PresentationFormat>On-screen Show (4:3)</PresentationFormat>
  <Paragraphs>133</Paragraphs>
  <Slides>24</Slides>
  <Notes>1</Notes>
  <HiddenSlides>1</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On the Tilt of Gaseous and Stellar Disks Around the Galactic Black Hole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UCLA</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Tilt of Gaseous and Stellar Disks Around the Galactic Black Hole</dc:title>
  <dc:creator>Mark Morris</dc:creator>
  <cp:lastModifiedBy>Mark Morris</cp:lastModifiedBy>
  <cp:revision>34</cp:revision>
  <dcterms:created xsi:type="dcterms:W3CDTF">2009-12-22T00:19:35Z</dcterms:created>
  <dcterms:modified xsi:type="dcterms:W3CDTF">2009-12-22T00:29:55Z</dcterms:modified>
</cp:coreProperties>
</file>